
<file path=[Content_Types].xml><?xml version="1.0" encoding="utf-8"?>
<Types xmlns="http://schemas.openxmlformats.org/package/2006/content-types">
  <Default Extension="png" ContentType="image/png"/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slides/slide36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843" r:id="rId1"/>
  </p:sldMasterIdLst>
  <p:notesMasterIdLst>
    <p:notesMasterId r:id="rId38"/>
  </p:notesMasterIdLst>
  <p:handoutMasterIdLst>
    <p:handoutMasterId r:id="rId39"/>
  </p:handoutMasterIdLst>
  <p:sldIdLst>
    <p:sldId id="306" r:id="rId2"/>
    <p:sldId id="355" r:id="rId3"/>
    <p:sldId id="310" r:id="rId4"/>
    <p:sldId id="312" r:id="rId5"/>
    <p:sldId id="313" r:id="rId6"/>
    <p:sldId id="315" r:id="rId7"/>
    <p:sldId id="316" r:id="rId8"/>
    <p:sldId id="317" r:id="rId9"/>
    <p:sldId id="318" r:id="rId10"/>
    <p:sldId id="319" r:id="rId11"/>
    <p:sldId id="320" r:id="rId12"/>
    <p:sldId id="321" r:id="rId13"/>
    <p:sldId id="322" r:id="rId14"/>
    <p:sldId id="323" r:id="rId15"/>
    <p:sldId id="324" r:id="rId16"/>
    <p:sldId id="325" r:id="rId17"/>
    <p:sldId id="326" r:id="rId18"/>
    <p:sldId id="327" r:id="rId19"/>
    <p:sldId id="328" r:id="rId20"/>
    <p:sldId id="329" r:id="rId21"/>
    <p:sldId id="330" r:id="rId22"/>
    <p:sldId id="331" r:id="rId23"/>
    <p:sldId id="332" r:id="rId24"/>
    <p:sldId id="333" r:id="rId25"/>
    <p:sldId id="334" r:id="rId26"/>
    <p:sldId id="335" r:id="rId27"/>
    <p:sldId id="337" r:id="rId28"/>
    <p:sldId id="338" r:id="rId29"/>
    <p:sldId id="339" r:id="rId30"/>
    <p:sldId id="356" r:id="rId31"/>
    <p:sldId id="358" r:id="rId32"/>
    <p:sldId id="359" r:id="rId33"/>
    <p:sldId id="362" r:id="rId34"/>
    <p:sldId id="361" r:id="rId35"/>
    <p:sldId id="307" r:id="rId36"/>
    <p:sldId id="353" r:id="rId37"/>
  </p:sldIdLst>
  <p:sldSz cx="9144000" cy="6858000" type="screen4x3"/>
  <p:notesSz cx="7010400" cy="9296400"/>
  <p:defaultTextStyle>
    <a:defPPr>
      <a:defRPr lang="en-US"/>
    </a:defPPr>
    <a:lvl1pPr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1pPr>
    <a:lvl2pPr marL="4572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2pPr>
    <a:lvl3pPr marL="9144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3pPr>
    <a:lvl4pPr marL="13716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4pPr>
    <a:lvl5pPr marL="1828800" algn="l" rtl="0" fontAlgn="base">
      <a:spcBef>
        <a:spcPct val="0"/>
      </a:spcBef>
      <a:spcAft>
        <a:spcPct val="0"/>
      </a:spcAft>
      <a:defRPr kern="1200">
        <a:solidFill>
          <a:schemeClr val="tx1"/>
        </a:solidFill>
        <a:latin typeface="Arial" charset="0"/>
        <a:ea typeface="+mn-ea"/>
        <a:cs typeface="+mn-cs"/>
      </a:defRPr>
    </a:lvl5pPr>
    <a:lvl6pPr marL="22860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6pPr>
    <a:lvl7pPr marL="27432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7pPr>
    <a:lvl8pPr marL="32004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8pPr>
    <a:lvl9pPr marL="3657600" algn="l" defTabSz="914400" rtl="0" eaLnBrk="1" latinLnBrk="0" hangingPunct="1">
      <a:defRPr kern="1200">
        <a:solidFill>
          <a:schemeClr val="tx1"/>
        </a:solidFill>
        <a:latin typeface="Arial" charset="0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>
          <p15:clr>
            <a:srgbClr val="A4A3A4"/>
          </p15:clr>
        </p15:guide>
        <p15:guide id="2" pos="2880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>
        <p15:guide id="1" orient="horz" pos="2928">
          <p15:clr>
            <a:srgbClr val="A4A3A4"/>
          </p15:clr>
        </p15:guide>
        <p15:guide id="2" pos="2208">
          <p15:clr>
            <a:srgbClr val="A4A3A4"/>
          </p15:clr>
        </p15:guide>
      </p15:notesGuideLst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0"/>
      </p:ext>
    </p:extLst>
  </p:showPr>
  <p:clrMru>
    <a:srgbClr val="660066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2669" autoAdjust="0"/>
  </p:normalViewPr>
  <p:slideViewPr>
    <p:cSldViewPr>
      <p:cViewPr>
        <p:scale>
          <a:sx n="61" d="100"/>
          <a:sy n="61" d="100"/>
        </p:scale>
        <p:origin x="1152" y="19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notesViewPr>
    <p:cSldViewPr>
      <p:cViewPr varScale="1">
        <p:scale>
          <a:sx n="54" d="100"/>
          <a:sy n="54" d="100"/>
        </p:scale>
        <p:origin x="2298" y="90"/>
      </p:cViewPr>
      <p:guideLst>
        <p:guide orient="horz" pos="2928"/>
        <p:guide pos="2208"/>
      </p:guideLst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9" Type="http://schemas.openxmlformats.org/officeDocument/2006/relationships/handoutMaster" Target="handoutMasters/handoutMaster1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slide" Target="slides/slide33.xml"/><Relationship Id="rId42" Type="http://schemas.openxmlformats.org/officeDocument/2006/relationships/theme" Target="theme/theme1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slide" Target="slides/slide32.xml"/><Relationship Id="rId38" Type="http://schemas.openxmlformats.org/officeDocument/2006/relationships/notesMaster" Target="notesMasters/notes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41" Type="http://schemas.openxmlformats.org/officeDocument/2006/relationships/viewProps" Target="viewProp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slide" Target="slides/slide31.xml"/><Relationship Id="rId37" Type="http://schemas.openxmlformats.org/officeDocument/2006/relationships/slide" Target="slides/slide36.xml"/><Relationship Id="rId40" Type="http://schemas.openxmlformats.org/officeDocument/2006/relationships/presProps" Target="presProp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slide" Target="slides/slide34.xml"/><Relationship Id="rId43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304800" y="868680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endParaRPr lang="en-US" dirty="0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10000" y="868680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>
              <a:defRPr sz="1200">
                <a:latin typeface="Arial" pitchFamily="34" charset="0"/>
              </a:defRPr>
            </a:lvl1pPr>
          </a:lstStyle>
          <a:p>
            <a:pPr>
              <a:defRPr/>
            </a:pPr>
            <a:fld id="{00074C76-A105-4EC4-ACDB-461D8DEF05FE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825217421"/>
      </p:ext>
    </p:extLst>
  </p:cSld>
  <p:clrMap bg1="lt1" tx1="dk1" bg2="lt2" tx2="dk2" accent1="accent1" accent2="accent2" accent3="accent3" accent4="accent4" accent5="accent5" accent6="accent6" hlink="hlink" folHlink="folHlink"/>
  <p:hf hdr="0" ft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970338" y="0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181100" y="696913"/>
            <a:ext cx="4648200" cy="34861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3177" tIns="46589" rIns="93177" bIns="46589" rtlCol="0" anchor="ctr"/>
          <a:lstStyle/>
          <a:p>
            <a:pPr lvl="0"/>
            <a:endParaRPr lang="en-US" noProof="0" dirty="0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01675" y="4416425"/>
            <a:ext cx="5607050" cy="4183063"/>
          </a:xfrm>
          <a:prstGeom prst="rect">
            <a:avLst/>
          </a:prstGeom>
        </p:spPr>
        <p:txBody>
          <a:bodyPr vert="horz" lIns="93177" tIns="46589" rIns="93177" bIns="46589" rtlCol="0">
            <a:normAutofit/>
          </a:bodyPr>
          <a:lstStyle/>
          <a:p>
            <a:pPr lvl="0"/>
            <a:r>
              <a:rPr lang="en-US" noProof="0"/>
              <a:t>Click to edit Master text styles</a:t>
            </a:r>
          </a:p>
          <a:p>
            <a:pPr lvl="1"/>
            <a:r>
              <a:rPr lang="en-US" noProof="0"/>
              <a:t>Second level</a:t>
            </a:r>
          </a:p>
          <a:p>
            <a:pPr lvl="2"/>
            <a:r>
              <a:rPr lang="en-US" noProof="0"/>
              <a:t>Third level</a:t>
            </a:r>
          </a:p>
          <a:p>
            <a:pPr lvl="3"/>
            <a:r>
              <a:rPr lang="en-US" noProof="0"/>
              <a:t>Fourth level</a:t>
            </a:r>
          </a:p>
          <a:p>
            <a:pPr lvl="4"/>
            <a:r>
              <a:rPr lang="en-US" noProof="0"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970338" y="8829675"/>
            <a:ext cx="3038475" cy="465138"/>
          </a:xfrm>
          <a:prstGeom prst="rect">
            <a:avLst/>
          </a:prstGeom>
        </p:spPr>
        <p:txBody>
          <a:bodyPr vert="horz" lIns="93177" tIns="46589" rIns="93177" bIns="46589" rtlCol="0" anchor="b"/>
          <a:lstStyle>
            <a:lvl1pPr algn="r" fontAlgn="auto">
              <a:spcBef>
                <a:spcPts val="0"/>
              </a:spcBef>
              <a:spcAft>
                <a:spcPts val="0"/>
              </a:spcAft>
              <a:defRPr sz="1200">
                <a:latin typeface="+mn-lt"/>
              </a:defRPr>
            </a:lvl1pPr>
          </a:lstStyle>
          <a:p>
            <a:pPr>
              <a:defRPr/>
            </a:pPr>
            <a:fld id="{EDF11CDD-DC1F-4B93-9D69-2F6D02E7B2DD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56946357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rtl="0" eaLnBrk="0" fontAlgn="base" hangingPunct="0">
      <a:spcBef>
        <a:spcPct val="30000"/>
      </a:spcBef>
      <a:spcAft>
        <a:spcPct val="0"/>
      </a:spcAft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3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8.xml"/><Relationship Id="rId1" Type="http://schemas.openxmlformats.org/officeDocument/2006/relationships/notesMaster" Target="../notesMasters/notesMaster1.xml"/></Relationships>
</file>

<file path=ppt/notesSlides/_rels/notesSlide4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5.xml"/><Relationship Id="rId1" Type="http://schemas.openxmlformats.org/officeDocument/2006/relationships/notesMaster" Target="../notesMasters/notesMaster1.xml"/></Relationships>
</file>

<file path=ppt/notesSlides/_rels/notesSlide5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6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3250" name="Slide Image Placeholder 1"/>
          <p:cNvSpPr>
            <a:spLocks noGrp="1" noRot="1" noChangeAspect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3251" name="Notes Placeholder 2"/>
          <p:cNvSpPr>
            <a:spLocks noGrp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pPr eaLnBrk="1" hangingPunct="1">
              <a:spcBef>
                <a:spcPct val="0"/>
              </a:spcBef>
            </a:pPr>
            <a:endParaRPr lang="en-US" altLang="en-US"/>
          </a:p>
        </p:txBody>
      </p:sp>
      <p:sp>
        <p:nvSpPr>
          <p:cNvPr id="16387" name="Slide Number Placeholder 3"/>
          <p:cNvSpPr>
            <a:spLocks noGrp="1"/>
          </p:cNvSpPr>
          <p:nvPr>
            <p:ph type="sldNum" sz="quarter" idx="5"/>
          </p:nvPr>
        </p:nvSpPr>
        <p:spPr bwMode="auto">
          <a:ln>
            <a:miter lim="800000"/>
            <a:headEnd/>
            <a:tailEnd/>
          </a:ln>
        </p:spPr>
        <p:txBody>
          <a:bodyPr wrap="square" numCol="1" anchorCtr="0" compatLnSpc="1">
            <a:prstTxWarp prst="textNoShape">
              <a:avLst/>
            </a:prstTxWarp>
          </a:bodyPr>
          <a:lstStyle/>
          <a:p>
            <a:pPr fontAlgn="base">
              <a:spcBef>
                <a:spcPct val="0"/>
              </a:spcBef>
              <a:spcAft>
                <a:spcPct val="0"/>
              </a:spcAft>
              <a:defRPr/>
            </a:pPr>
            <a:fld id="{E43880F5-D189-42FC-ABB8-47F9F6C8886D}" type="slidenum">
              <a:rPr lang="en-US" smtClean="0"/>
              <a:pPr fontAlgn="base">
                <a:spcBef>
                  <a:spcPct val="0"/>
                </a:spcBef>
                <a:spcAft>
                  <a:spcPct val="0"/>
                </a:spcAft>
                <a:defRPr/>
              </a:pPr>
              <a:t>1</a:t>
            </a:fld>
            <a:endParaRPr lang="en-US"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quarter" idx="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274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4275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altLang="en-US"/>
              <a:t>1.  One word to describe “facilitation”.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quarter" idx="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5298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5299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altLang="en-US"/>
              <a:t>Show examples from PNPC and discuss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quarter" idx="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322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6323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r>
              <a:rPr lang="en-US" altLang="en-US"/>
              <a:t>Skills:  ½ table sits with arms crossed and slouching back in chair.</a:t>
            </a:r>
          </a:p>
          <a:p>
            <a:r>
              <a:rPr lang="en-US" altLang="en-US"/>
              <a:t>½ table sits upright and arms folded on table leaning forward</a:t>
            </a:r>
          </a:p>
          <a:p>
            <a:r>
              <a:rPr lang="en-US" altLang="en-US"/>
              <a:t>What different messages are being sent?</a:t>
            </a:r>
          </a:p>
        </p:txBody>
      </p:sp>
      <p:sp>
        <p:nvSpPr>
          <p:cNvPr id="2" name="Date Placeholder 1"/>
          <p:cNvSpPr>
            <a:spLocks noGrp="1"/>
          </p:cNvSpPr>
          <p:nvPr>
            <p:ph type="dt" sz="quarter" idx="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Grp="1" noRot="1" noChangeAspect="1" noChangeArrowheads="1" noTextEdit="1"/>
          </p:cNvSpPr>
          <p:nvPr>
            <p:ph type="sldImg"/>
          </p:nvPr>
        </p:nvSpPr>
        <p:spPr bwMode="auto">
          <a:noFill/>
          <a:ln>
            <a:solidFill>
              <a:srgbClr val="000000"/>
            </a:solidFill>
            <a:miter lim="800000"/>
            <a:headEnd/>
            <a:tailEnd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sp>
      <p:sp>
        <p:nvSpPr>
          <p:cNvPr id="57347" name="Rectangle 3"/>
          <p:cNvSpPr>
            <a:spLocks noGrp="1" noChangeArrowheads="1"/>
          </p:cNvSpPr>
          <p:nvPr>
            <p:ph type="body" idx="1"/>
          </p:nvPr>
        </p:nvSpPr>
        <p:spPr bwMode="auto"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 numCol="1" anchor="t" anchorCtr="0" compatLnSpc="1">
            <a:prstTxWarp prst="textNoShape">
              <a:avLst/>
            </a:prstTxWarp>
          </a:bodyPr>
          <a:lstStyle/>
          <a:p>
            <a:endParaRPr lang="en-US" altLang="en-US"/>
          </a:p>
        </p:txBody>
      </p:sp>
      <p:sp>
        <p:nvSpPr>
          <p:cNvPr id="2" name="Date Placeholder 1"/>
          <p:cNvSpPr>
            <a:spLocks noGrp="1"/>
          </p:cNvSpPr>
          <p:nvPr>
            <p:ph type="dt" sz="quarter" idx="1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</p:spTree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png"/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1_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Picture 6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01600" y="5548313"/>
            <a:ext cx="1147763" cy="117316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5" name="Straight Connector 4"/>
          <p:cNvCxnSpPr/>
          <p:nvPr/>
        </p:nvCxnSpPr>
        <p:spPr>
          <a:xfrm flipV="1">
            <a:off x="1249363" y="6538913"/>
            <a:ext cx="7702550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6" name="Straight Connector 5"/>
          <p:cNvCxnSpPr/>
          <p:nvPr/>
        </p:nvCxnSpPr>
        <p:spPr>
          <a:xfrm flipV="1">
            <a:off x="1249363" y="6346825"/>
            <a:ext cx="7702550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43000" y="1122363"/>
            <a:ext cx="6858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43000" y="3602038"/>
            <a:ext cx="6858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/>
            </a:lvl1pPr>
          </a:lstStyle>
          <a:p>
            <a:pPr>
              <a:defRPr/>
            </a:pPr>
            <a:fld id="{0E6DDA50-D464-4669-BEF8-51943B671E22}" type="slidenum">
              <a:rPr lang="en-US" altLang="en-US"/>
              <a:pPr>
                <a:defRPr/>
              </a:pPr>
              <a:t>‹#›</a:t>
            </a:fld>
            <a:endParaRPr lang="en-US" altLang="en-US"/>
          </a:p>
        </p:txBody>
      </p:sp>
    </p:spTree>
    <p:extLst>
      <p:ext uri="{BB962C8B-B14F-4D97-AF65-F5344CB8AC3E}">
        <p14:creationId xmlns:p14="http://schemas.microsoft.com/office/powerpoint/2010/main" val="2083021807"/>
      </p:ext>
    </p:extLst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1"/>
            <a:ext cx="7772400" cy="3276600"/>
          </a:xfrm>
        </p:spPr>
        <p:txBody>
          <a:bodyPr/>
          <a:lstStyle>
            <a:lvl1pPr>
              <a:lnSpc>
                <a:spcPct val="100000"/>
              </a:lnSpc>
              <a:defRPr sz="6000">
                <a:solidFill>
                  <a:srgbClr val="004990"/>
                </a:solidFill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371600" y="44196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32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5" name="Slide Number Placeholder 7"/>
          <p:cNvSpPr>
            <a:spLocks noGrp="1"/>
          </p:cNvSpPr>
          <p:nvPr>
            <p:ph type="sldNum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E6BC79EA-33B9-43EE-BD37-30BF634F41E6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725038397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57200" y="152400"/>
            <a:ext cx="8229600" cy="990600"/>
          </a:xfrm>
        </p:spPr>
        <p:txBody>
          <a:bodyPr/>
          <a:lstStyle>
            <a:lvl1pPr>
              <a:lnSpc>
                <a:spcPct val="100000"/>
              </a:lnSpc>
              <a:defRPr sz="400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r>
              <a:rPr lang="en-US" dirty="0"/>
              <a:t>Click to edit Master title style</a:t>
            </a: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457200" y="1447800"/>
            <a:ext cx="8229600" cy="4648200"/>
          </a:xfrm>
        </p:spPr>
        <p:txBody>
          <a:bodyPr/>
          <a:lstStyle>
            <a:lvl1pPr>
              <a:spcBef>
                <a:spcPts val="600"/>
              </a:spcBef>
              <a:spcAft>
                <a:spcPts val="0"/>
              </a:spcAft>
              <a:buSzPct val="110000"/>
              <a:defRPr>
                <a:latin typeface="Arial" panose="020B0604020202020204" pitchFamily="34" charset="0"/>
                <a:cs typeface="Arial" panose="020B0604020202020204" pitchFamily="34" charset="0"/>
              </a:defRPr>
            </a:lvl1pPr>
            <a:lvl2pPr marL="693738" indent="-285750">
              <a:spcBef>
                <a:spcPts val="600"/>
              </a:spcBef>
              <a:spcAft>
                <a:spcPts val="0"/>
              </a:spcAft>
              <a:defRPr sz="2600">
                <a:latin typeface="Arial" panose="020B0604020202020204" pitchFamily="34" charset="0"/>
                <a:cs typeface="Arial" panose="020B0604020202020204" pitchFamily="34" charset="0"/>
              </a:defRPr>
            </a:lvl2pPr>
            <a:lvl3pPr marL="969963" indent="-228600">
              <a:spcBef>
                <a:spcPts val="600"/>
              </a:spcBef>
              <a:spcAft>
                <a:spcPts val="0"/>
              </a:spcAft>
              <a:buClr>
                <a:srgbClr val="EC8C23"/>
              </a:buClr>
              <a:buSzPct val="120000"/>
              <a:defRPr sz="2400">
                <a:latin typeface="Arial" panose="020B0604020202020204" pitchFamily="34" charset="0"/>
                <a:cs typeface="Arial" panose="020B0604020202020204" pitchFamily="34" charset="0"/>
              </a:defRPr>
            </a:lvl3pPr>
            <a:lvl4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4pPr>
            <a:lvl5pPr>
              <a:spcBef>
                <a:spcPts val="600"/>
              </a:spcBef>
              <a:spcAft>
                <a:spcPts val="0"/>
              </a:spcAft>
              <a:defRPr>
                <a:latin typeface="Arial" panose="020B0604020202020204" pitchFamily="34" charset="0"/>
                <a:cs typeface="Arial" panose="020B0604020202020204" pitchFamily="34" charset="0"/>
              </a:defRPr>
            </a:lvl5pPr>
            <a:lvl6pPr>
              <a:defRPr/>
            </a:lvl6pPr>
            <a:lvl7pPr>
              <a:defRPr/>
            </a:lvl7pPr>
            <a:lvl8pPr>
              <a:defRPr/>
            </a:lvl8pPr>
            <a:lvl9pPr>
              <a:buFont typeface="Arial" pitchFamily="34" charset="0"/>
              <a:buChar char="•"/>
              <a:defRPr/>
            </a:lvl9pPr>
          </a:lstStyle>
          <a:p>
            <a:pPr lvl="0"/>
            <a:r>
              <a:rPr lang="en-US" dirty="0"/>
              <a:t>Click to edit Master text styles</a:t>
            </a:r>
          </a:p>
          <a:p>
            <a:pPr lvl="1"/>
            <a:r>
              <a:rPr lang="en-US" dirty="0"/>
              <a:t>Second level</a:t>
            </a:r>
          </a:p>
          <a:p>
            <a:pPr lvl="2"/>
            <a:r>
              <a:rPr lang="en-US" dirty="0"/>
              <a:t>Third level</a:t>
            </a:r>
          </a:p>
          <a:p>
            <a:pPr lvl="3"/>
            <a:r>
              <a:rPr lang="en-US" dirty="0"/>
              <a:t>Fourth level</a:t>
            </a:r>
          </a:p>
          <a:p>
            <a:pPr lvl="4"/>
            <a:r>
              <a:rPr lang="en-US" dirty="0"/>
              <a:t>Fifth level</a:t>
            </a:r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8670925" y="6540500"/>
            <a:ext cx="561975" cy="365125"/>
          </a:xfr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C8A51324-0C19-424C-A2DF-F3F7744DB7C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698514641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 userDrawn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Box 2"/>
          <p:cNvSpPr txBox="1">
            <a:spLocks noChangeArrowheads="1"/>
          </p:cNvSpPr>
          <p:nvPr userDrawn="1"/>
        </p:nvSpPr>
        <p:spPr bwMode="auto">
          <a:xfrm>
            <a:off x="3089275" y="112713"/>
            <a:ext cx="5740400" cy="1000125"/>
          </a:xfrm>
          <a:prstGeom prst="rect">
            <a:avLst/>
          </a:prstGeom>
          <a:noFill/>
          <a:ln>
            <a:noFill/>
          </a:ln>
          <a:extLst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Nursing Leadership</a:t>
            </a:r>
          </a:p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Academy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3600" dirty="0">
              <a:solidFill>
                <a:prstClr val="black"/>
              </a:solidFill>
            </a:endParaRPr>
          </a:p>
        </p:txBody>
      </p:sp>
      <p:pic>
        <p:nvPicPr>
          <p:cNvPr id="5" name="Picture 0" descr="woneheader.gif"/>
          <p:cNvPicPr>
            <a:picLocks noChangeAspect="1" noChangeArrowheads="1"/>
          </p:cNvPicPr>
          <p:nvPr userDrawn="1"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0" y="0"/>
            <a:ext cx="9144000" cy="1828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sp>
        <p:nvSpPr>
          <p:cNvPr id="6" name="Text Box 2"/>
          <p:cNvSpPr txBox="1">
            <a:spLocks noChangeArrowheads="1"/>
          </p:cNvSpPr>
          <p:nvPr userDrawn="1"/>
        </p:nvSpPr>
        <p:spPr bwMode="auto">
          <a:xfrm>
            <a:off x="3214688" y="104775"/>
            <a:ext cx="5740400" cy="1000125"/>
          </a:xfrm>
          <a:prstGeom prst="rect">
            <a:avLst/>
          </a:prstGeom>
          <a:noFill/>
          <a:ln>
            <a:noFill/>
          </a:ln>
          <a:extLst/>
        </p:spPr>
        <p:txBody>
          <a:bodyPr/>
          <a:lstStyle>
            <a:lvl1pPr eaLnBrk="0" hangingPunct="0">
              <a:defRPr>
                <a:solidFill>
                  <a:schemeClr val="tx1"/>
                </a:solidFill>
                <a:latin typeface="Arial" pitchFamily="34" charset="0"/>
              </a:defRPr>
            </a:lvl1pPr>
            <a:lvl2pPr marL="742950" indent="-28575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2pPr>
            <a:lvl3pPr marL="11430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3pPr>
            <a:lvl4pPr marL="16002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4pPr>
            <a:lvl5pPr marL="2057400" indent="-228600" eaLnBrk="0" hangingPunct="0">
              <a:defRPr>
                <a:solidFill>
                  <a:schemeClr val="tx1"/>
                </a:solidFill>
                <a:latin typeface="Arial" pitchFamily="34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>
                <a:solidFill>
                  <a:schemeClr val="tx1"/>
                </a:solidFill>
                <a:latin typeface="Arial" pitchFamily="34" charset="0"/>
              </a:defRPr>
            </a:lvl9pPr>
          </a:lstStyle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Nursing Leadership</a:t>
            </a:r>
          </a:p>
          <a:p>
            <a:pPr algn="r"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r>
              <a:rPr lang="en-US" sz="3800" b="1" dirty="0">
                <a:solidFill>
                  <a:srgbClr val="FFFFFF"/>
                </a:solidFill>
                <a:latin typeface="Bookman Old Style" pitchFamily="18" charset="0"/>
              </a:rPr>
              <a:t>Academy</a:t>
            </a:r>
          </a:p>
          <a:p>
            <a:pPr eaLnBrk="1" fontAlgn="auto" hangingPunct="1">
              <a:spcBef>
                <a:spcPts val="0"/>
              </a:spcBef>
              <a:spcAft>
                <a:spcPts val="0"/>
              </a:spcAft>
              <a:defRPr/>
            </a:pPr>
            <a:endParaRPr lang="en-US" sz="3600" dirty="0">
              <a:solidFill>
                <a:prstClr val="black"/>
              </a:solidFill>
            </a:endParaRP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762000" y="2514600"/>
            <a:ext cx="7772400" cy="2133600"/>
          </a:xfrm>
        </p:spPr>
        <p:txBody>
          <a:bodyPr>
            <a:normAutofit/>
          </a:bodyPr>
          <a:lstStyle>
            <a:lvl1pPr marL="0" indent="0" algn="ctr">
              <a:buNone/>
              <a:defRPr sz="4000" b="1" i="1">
                <a:solidFill>
                  <a:srgbClr val="1D1886"/>
                </a:solidFill>
                <a:latin typeface="Bookman Old Style" pitchFamily="18" charset="0"/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dirty="0"/>
              <a:t>Click to edit Master text styles</a:t>
            </a:r>
          </a:p>
        </p:txBody>
      </p:sp>
      <p:sp>
        <p:nvSpPr>
          <p:cNvPr id="13" name="Subtitle 2"/>
          <p:cNvSpPr>
            <a:spLocks noGrp="1"/>
          </p:cNvSpPr>
          <p:nvPr>
            <p:ph type="subTitle" idx="13"/>
          </p:nvPr>
        </p:nvSpPr>
        <p:spPr>
          <a:xfrm>
            <a:off x="1524000" y="4953000"/>
            <a:ext cx="6400800" cy="1219200"/>
          </a:xfrm>
        </p:spPr>
        <p:txBody>
          <a:bodyPr>
            <a:normAutofit/>
          </a:bodyPr>
          <a:lstStyle>
            <a:lvl1pPr marL="0" indent="0" algn="ctr">
              <a:buNone/>
              <a:defRPr sz="2800" b="0">
                <a:solidFill>
                  <a:schemeClr val="tx1">
                    <a:lumMod val="75000"/>
                    <a:lumOff val="25000"/>
                  </a:schemeClr>
                </a:solidFill>
                <a:latin typeface="+mj-lt"/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 dirty="0"/>
              <a:t>Click to edit Master subtitle style</a:t>
            </a:r>
          </a:p>
        </p:txBody>
      </p:sp>
      <p:sp>
        <p:nvSpPr>
          <p:cNvPr id="7" name="Date Placeholder 3"/>
          <p:cNvSpPr>
            <a:spLocks noGrp="1"/>
          </p:cNvSpPr>
          <p:nvPr>
            <p:ph type="dt" sz="half" idx="14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4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5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8E156F7F-D8E3-4EA3-AB49-D8A368D28489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7911400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648200" y="1600200"/>
            <a:ext cx="4038600" cy="4525963"/>
          </a:xfrm>
        </p:spPr>
        <p:txBody>
          <a:bodyPr/>
          <a:lstStyle>
            <a:lvl1pPr>
              <a:defRPr sz="2400"/>
            </a:lvl1pPr>
            <a:lvl2pPr>
              <a:defRPr sz="1600"/>
            </a:lvl2pPr>
            <a:lvl3pPr>
              <a:defRPr sz="16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365760" y="1600200"/>
            <a:ext cx="4041648" cy="452628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4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5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39776372-6DE8-4922-8CEF-B5A4D64FA26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23276656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457200" y="1600200"/>
            <a:ext cx="4040188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648200" y="1600200"/>
            <a:ext cx="4041775" cy="609600"/>
          </a:xfrm>
        </p:spPr>
        <p:txBody>
          <a:bodyPr anchor="b">
            <a:noAutofit/>
          </a:bodyPr>
          <a:lstStyle>
            <a:lvl1pPr marL="0" indent="0" algn="ctr">
              <a:buNone/>
              <a:defRPr sz="2400" b="0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3"/>
          </p:nvPr>
        </p:nvSpPr>
        <p:spPr>
          <a:xfrm>
            <a:off x="457200" y="2212848"/>
            <a:ext cx="4041648" cy="3913632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14"/>
          </p:nvPr>
        </p:nvSpPr>
        <p:spPr>
          <a:xfrm>
            <a:off x="4672584" y="2212848"/>
            <a:ext cx="4041648" cy="3913187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5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6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7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0D1F32F4-9627-47C7-8A50-3D93FE161AF1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4550412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A78ED88B-6279-4CEB-9C09-B7EDAA22CEC9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0487159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DF23B9FE-3593-4647-B1F2-34A7BB61E887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71323085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907087" y="266700"/>
            <a:ext cx="3008313" cy="2095500"/>
          </a:xfrm>
        </p:spPr>
        <p:txBody>
          <a:bodyPr/>
          <a:lstStyle>
            <a:lvl1pPr algn="ctr">
              <a:lnSpc>
                <a:spcPct val="100000"/>
              </a:lnSpc>
              <a:defRPr sz="2800" b="0">
                <a:effectLst>
                  <a:outerShdw blurRad="50800" dist="25400" dir="5400000" algn="t" rotWithShape="0">
                    <a:prstClr val="black">
                      <a:alpha val="25000"/>
                    </a:prstClr>
                  </a:outerShdw>
                </a:effectLst>
              </a:defRPr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719137" y="273050"/>
            <a:ext cx="4995863" cy="5853113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907087" y="2438400"/>
            <a:ext cx="3008313" cy="3687763"/>
          </a:xfrm>
        </p:spPr>
        <p:txBody>
          <a:bodyPr>
            <a:normAutofit/>
          </a:bodyPr>
          <a:lstStyle>
            <a:lvl1pPr marL="0" indent="0" algn="ctr">
              <a:lnSpc>
                <a:spcPct val="125000"/>
              </a:lnSpc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4F6440F1-08FA-4AC3-89BF-FAD59D824DE3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933844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79576" y="228600"/>
            <a:ext cx="5711824" cy="895350"/>
          </a:xfrm>
        </p:spPr>
        <p:txBody>
          <a:bodyPr/>
          <a:lstStyle>
            <a:lvl1pPr algn="ctr">
              <a:lnSpc>
                <a:spcPct val="100000"/>
              </a:lnSpc>
              <a:defRPr sz="28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08126" y="1143000"/>
            <a:ext cx="6054724" cy="4541044"/>
          </a:xfrm>
          <a:ln w="76200">
            <a:solidFill>
              <a:schemeClr val="bg1"/>
            </a:solidFill>
          </a:ln>
          <a:effectLst>
            <a:outerShdw blurRad="88900" dist="50800" dir="5400000" algn="ctr" rotWithShape="0">
              <a:srgbClr val="000000">
                <a:alpha val="25000"/>
              </a:srgbClr>
            </a:outerShdw>
          </a:effectLst>
        </p:spPr>
        <p:txBody>
          <a:bodyPr rtlCol="0">
            <a:normAutofit/>
          </a:bodyPr>
          <a:lstStyle>
            <a:lvl1pPr marL="0" indent="0" algn="ctr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lvl="0"/>
            <a:r>
              <a:rPr lang="en-US" noProof="0" dirty="0"/>
              <a:t>Click icon to add picture</a:t>
            </a:r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79576" y="5810250"/>
            <a:ext cx="5711824" cy="533400"/>
          </a:xfrm>
        </p:spPr>
        <p:txBody>
          <a:bodyPr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E40A1390-3760-4D91-AB31-4A12518AC30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75353657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7B205FBA-5AC4-44C1-B92A-24B2F14B1058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682786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274638"/>
            <a:ext cx="2057400" cy="5851525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274638"/>
            <a:ext cx="6019800" cy="5851525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580B037B-F057-4623-B320-1FA93F08D6D3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79353993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clipArtAndTx" preserve="1">
  <p:cSld name="Title, Clip Art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2438400" y="228600"/>
            <a:ext cx="6400800" cy="1219200"/>
          </a:xfrm>
        </p:spPr>
        <p:txBody>
          <a:bodyPr/>
          <a:lstStyle/>
          <a:p>
            <a:r>
              <a:rPr lang="en-US"/>
              <a:t>Click to edit Master title style</a:t>
            </a:r>
          </a:p>
        </p:txBody>
      </p:sp>
      <p:sp>
        <p:nvSpPr>
          <p:cNvPr id="3" name="ClipArt Placeholder 2"/>
          <p:cNvSpPr>
            <a:spLocks noGrp="1"/>
          </p:cNvSpPr>
          <p:nvPr>
            <p:ph type="clipArt" sz="half" idx="1"/>
          </p:nvPr>
        </p:nvSpPr>
        <p:spPr>
          <a:xfrm>
            <a:off x="2438400" y="1600200"/>
            <a:ext cx="3124200" cy="4495800"/>
          </a:xfrm>
        </p:spPr>
        <p:txBody>
          <a:bodyPr rtlCol="0">
            <a:normAutofit/>
          </a:bodyPr>
          <a:lstStyle/>
          <a:p>
            <a:pPr lvl="0"/>
            <a:endParaRPr lang="en-US" noProof="0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5715000" y="1600200"/>
            <a:ext cx="3124200" cy="4495800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</a:p>
        </p:txBody>
      </p:sp>
      <p:sp>
        <p:nvSpPr>
          <p:cNvPr id="5" name="Rectangle 7"/>
          <p:cNvSpPr>
            <a:spLocks noGrp="1" noChangeArrowheads="1"/>
          </p:cNvSpPr>
          <p:nvPr>
            <p:ph type="dt" sz="half" idx="10"/>
          </p:nvPr>
        </p:nvSpPr>
        <p:spPr>
          <a:xfrm>
            <a:off x="6362700" y="6356350"/>
            <a:ext cx="2085975" cy="365125"/>
          </a:xfrm>
          <a:prstGeom prst="rect">
            <a:avLst/>
          </a:prstGeom>
        </p:spPr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Rectangle 8"/>
          <p:cNvSpPr>
            <a:spLocks noGrp="1" noChangeArrowheads="1"/>
          </p:cNvSpPr>
          <p:nvPr>
            <p:ph type="ftr" sz="quarter" idx="11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7" name="Rectangle 9"/>
          <p:cNvSpPr>
            <a:spLocks noGrp="1" noChangeArrowheads="1"/>
          </p:cNvSpPr>
          <p:nvPr>
            <p:ph type="sldNum" sz="quarter" idx="12"/>
          </p:nvPr>
        </p:nvSpPr>
        <p:spPr/>
        <p:txBody>
          <a:bodyPr/>
          <a:lstStyle>
            <a:lvl1pPr fontAlgn="base">
              <a:spcBef>
                <a:spcPct val="0"/>
              </a:spcBef>
              <a:spcAft>
                <a:spcPct val="0"/>
              </a:spcAft>
              <a:defRPr/>
            </a:lvl1pPr>
          </a:lstStyle>
          <a:p>
            <a:pPr>
              <a:defRPr/>
            </a:pPr>
            <a:fld id="{336E103E-B317-49E4-98DF-7135ADADF1C4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532814424"/>
      </p:ext>
    </p:extLst>
  </p:cSld>
  <p:clrMapOvr>
    <a:masterClrMapping/>
  </p:clrMapOvr>
  <p:transition spd="slow"/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jpeg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theme" Target="../theme/theme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Pr>
        <a:gradFill rotWithShape="0">
          <a:gsLst>
            <a:gs pos="0">
              <a:srgbClr val="004990"/>
            </a:gs>
            <a:gs pos="3000">
              <a:srgbClr val="004990"/>
            </a:gs>
            <a:gs pos="21001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FFFFF"/>
            </a:gs>
            <a:gs pos="100000">
              <a:srgbClr val="F2F2F2"/>
            </a:gs>
            <a:gs pos="100000">
              <a:srgbClr val="FFFFFF"/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  <a:prstGeom prst="rect">
            <a:avLst/>
          </a:prstGeom>
        </p:spPr>
        <p:txBody>
          <a:bodyPr vert="horz" lIns="91440" tIns="45720" rIns="91440" bIns="45720" rtlCol="0" anchor="ctr" anchorCtr="0">
            <a:noAutofit/>
          </a:bodyPr>
          <a:lstStyle/>
          <a:p>
            <a:r>
              <a:rPr lang="en-US" dirty="0"/>
              <a:t>Click to edit Master title style</a:t>
            </a:r>
          </a:p>
        </p:txBody>
      </p:sp>
      <p:sp>
        <p:nvSpPr>
          <p:cNvPr id="1027" name="Text Placeholder 2"/>
          <p:cNvSpPr>
            <a:spLocks noGrp="1"/>
          </p:cNvSpPr>
          <p:nvPr>
            <p:ph type="body" idx="1"/>
          </p:nvPr>
        </p:nvSpPr>
        <p:spPr bwMode="auto">
          <a:xfrm>
            <a:off x="457200" y="1447800"/>
            <a:ext cx="8229600" cy="48768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pPr lvl="0"/>
            <a:r>
              <a:rPr lang="en-US" altLang="en-US"/>
              <a:t>Click to edit Master text styles</a:t>
            </a:r>
          </a:p>
          <a:p>
            <a:pPr lvl="1"/>
            <a:r>
              <a:rPr lang="en-US" altLang="en-US"/>
              <a:t>Second level</a:t>
            </a:r>
          </a:p>
          <a:p>
            <a:pPr lvl="2"/>
            <a:r>
              <a:rPr lang="en-US" altLang="en-US"/>
              <a:t>Third level</a:t>
            </a:r>
          </a:p>
          <a:p>
            <a:pPr lvl="3"/>
            <a:r>
              <a:rPr lang="en-US" altLang="en-US"/>
              <a:t>Fourth level</a:t>
            </a:r>
          </a:p>
          <a:p>
            <a:pPr lvl="4"/>
            <a:r>
              <a:rPr lang="en-US" altLang="en-US"/>
              <a:t>Fifth level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658813" y="6356350"/>
            <a:ext cx="2847975" cy="365125"/>
          </a:xfrm>
          <a:prstGeom prst="rect">
            <a:avLst/>
          </a:prstGeom>
        </p:spPr>
        <p:txBody>
          <a:bodyPr vert="horz" lIns="45720" tIns="45720" rIns="9144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200">
                <a:solidFill>
                  <a:prstClr val="black">
                    <a:lumMod val="65000"/>
                    <a:lumOff val="35000"/>
                  </a:prstClr>
                </a:solidFill>
                <a:latin typeface="Century Gothic" pitchFamily="34" charset="0"/>
              </a:defRPr>
            </a:lvl1pPr>
          </a:lstStyle>
          <a:p>
            <a:pPr>
              <a:defRPr/>
            </a:pPr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8655050" y="6543675"/>
            <a:ext cx="561975" cy="365125"/>
          </a:xfrm>
          <a:prstGeom prst="rect">
            <a:avLst/>
          </a:prstGeom>
        </p:spPr>
        <p:txBody>
          <a:bodyPr vert="horz" lIns="27432" tIns="45720" rIns="45720" bIns="45720" rtlCol="0" anchor="ctr"/>
          <a:lstStyle>
            <a:lvl1pPr algn="l" fontAlgn="auto">
              <a:spcBef>
                <a:spcPts val="0"/>
              </a:spcBef>
              <a:spcAft>
                <a:spcPts val="0"/>
              </a:spcAft>
              <a:defRPr sz="1600">
                <a:solidFill>
                  <a:srgbClr val="004990"/>
                </a:solidFill>
                <a:latin typeface="Arial" panose="020B0604020202020204" pitchFamily="34" charset="0"/>
                <a:cs typeface="Arial" panose="020B0604020202020204" pitchFamily="34" charset="0"/>
              </a:defRPr>
            </a:lvl1pPr>
          </a:lstStyle>
          <a:p>
            <a:pPr>
              <a:defRPr/>
            </a:pPr>
            <a:fld id="{7F62AA56-FAE4-4E81-AF11-6B3D5B2B84E2}" type="slidenum">
              <a:rPr lang="en-US"/>
              <a:pPr>
                <a:defRPr/>
              </a:pPr>
              <a:t>‹#›</a:t>
            </a:fld>
            <a:endParaRPr lang="en-US" dirty="0"/>
          </a:p>
        </p:txBody>
      </p:sp>
      <p:pic>
        <p:nvPicPr>
          <p:cNvPr id="1031" name="Picture 6"/>
          <p:cNvPicPr>
            <a:picLocks noChangeAspect="1"/>
          </p:cNvPicPr>
          <p:nvPr userDrawn="1"/>
        </p:nvPicPr>
        <p:blipFill>
          <a:blip r:embed="rId1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134938" y="5656263"/>
            <a:ext cx="1389062" cy="106521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  <p:cxnSp>
        <p:nvCxnSpPr>
          <p:cNvPr id="8" name="Straight Connector 7"/>
          <p:cNvCxnSpPr/>
          <p:nvPr userDrawn="1"/>
        </p:nvCxnSpPr>
        <p:spPr>
          <a:xfrm flipV="1">
            <a:off x="1524000" y="6538913"/>
            <a:ext cx="7407275" cy="23812"/>
          </a:xfrm>
          <a:prstGeom prst="line">
            <a:avLst/>
          </a:prstGeom>
          <a:ln w="127000">
            <a:solidFill>
              <a:srgbClr val="004990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  <p:cxnSp>
        <p:nvCxnSpPr>
          <p:cNvPr id="9" name="Straight Connector 8"/>
          <p:cNvCxnSpPr/>
          <p:nvPr userDrawn="1"/>
        </p:nvCxnSpPr>
        <p:spPr>
          <a:xfrm flipV="1">
            <a:off x="1524000" y="6346825"/>
            <a:ext cx="7407275" cy="0"/>
          </a:xfrm>
          <a:prstGeom prst="line">
            <a:avLst/>
          </a:prstGeom>
          <a:ln w="127000">
            <a:solidFill>
              <a:srgbClr val="FEC057"/>
            </a:solidFill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</p:cxnSp>
    </p:spTree>
  </p:cSld>
  <p:clrMap bg1="lt1" tx1="dk1" bg2="lt2" tx2="dk2" accent1="accent1" accent2="accent2" accent3="accent3" accent4="accent4" accent5="accent5" accent6="accent6" hlink="hlink" folHlink="folHlink"/>
  <p:sldLayoutIdLst>
    <p:sldLayoutId id="2147483974" r:id="rId1"/>
    <p:sldLayoutId id="2147483975" r:id="rId2"/>
    <p:sldLayoutId id="2147483976" r:id="rId3"/>
    <p:sldLayoutId id="2147483977" r:id="rId4"/>
    <p:sldLayoutId id="2147483978" r:id="rId5"/>
    <p:sldLayoutId id="2147483979" r:id="rId6"/>
    <p:sldLayoutId id="2147483980" r:id="rId7"/>
    <p:sldLayoutId id="2147483981" r:id="rId8"/>
    <p:sldLayoutId id="2147483982" r:id="rId9"/>
    <p:sldLayoutId id="2147483983" r:id="rId10"/>
    <p:sldLayoutId id="2147483984" r:id="rId11"/>
    <p:sldLayoutId id="2147483985" r:id="rId12"/>
    <p:sldLayoutId id="2147483986" r:id="rId13"/>
  </p:sldLayoutIdLst>
  <p:hf sldNum="0" hdr="0" ftr="0"/>
  <p:txStyles>
    <p:titleStyle>
      <a:lvl1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 kern="1200">
          <a:solidFill>
            <a:schemeClr val="bg1"/>
          </a:solidFill>
          <a:effectLst>
            <a:outerShdw blurRad="63500" dist="38100" dir="5400000" algn="t" rotWithShape="0">
              <a:prstClr val="black">
                <a:alpha val="25000"/>
              </a:prstClr>
            </a:outerShdw>
          </a:effectLst>
          <a:latin typeface="Arial" panose="020B0604020202020204" pitchFamily="34" charset="0"/>
          <a:ea typeface="+mj-ea"/>
          <a:cs typeface="Arial" panose="020B0604020202020204" pitchFamily="34" charset="0"/>
        </a:defRPr>
      </a:lvl1pPr>
      <a:lvl2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2pPr>
      <a:lvl3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3pPr>
      <a:lvl4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4pPr>
      <a:lvl5pPr algn="ctr" rtl="0" eaLnBrk="0" fontAlgn="base" hangingPunct="0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chemeClr val="bg1"/>
          </a:solidFill>
          <a:latin typeface="Arial" charset="0"/>
          <a:cs typeface="Arial" charset="0"/>
        </a:defRPr>
      </a:lvl5pPr>
      <a:lvl6pPr marL="4572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6pPr>
      <a:lvl7pPr marL="9144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7pPr>
      <a:lvl8pPr marL="13716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8pPr>
      <a:lvl9pPr marL="1828800" algn="ctr" rtl="0" fontAlgn="base">
        <a:lnSpc>
          <a:spcPts val="5800"/>
        </a:lnSpc>
        <a:spcBef>
          <a:spcPct val="0"/>
        </a:spcBef>
        <a:spcAft>
          <a:spcPct val="0"/>
        </a:spcAft>
        <a:defRPr sz="4000">
          <a:solidFill>
            <a:srgbClr val="1D1886"/>
          </a:solidFill>
          <a:latin typeface="Palatino Linotype" pitchFamily="18" charset="0"/>
        </a:defRPr>
      </a:lvl9pPr>
    </p:titleStyle>
    <p:bodyStyle>
      <a:lvl1pPr marL="342900" indent="-342900" algn="l" rtl="0" eaLnBrk="0" fontAlgn="base" hangingPunct="0">
        <a:spcBef>
          <a:spcPct val="20000"/>
        </a:spcBef>
        <a:spcAft>
          <a:spcPct val="0"/>
        </a:spcAft>
        <a:buClr>
          <a:srgbClr val="FEC057"/>
        </a:buClr>
        <a:buFont typeface="Wingdings" pitchFamily="2" charset="2"/>
        <a:buChar char=""/>
        <a:defRPr sz="28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1pPr>
      <a:lvl2pPr marL="742950" indent="-285750" algn="l" rtl="0" eaLnBrk="0" fontAlgn="base" hangingPunct="0">
        <a:spcBef>
          <a:spcPct val="20000"/>
        </a:spcBef>
        <a:spcAft>
          <a:spcPct val="0"/>
        </a:spcAft>
        <a:buClr>
          <a:srgbClr val="004990"/>
        </a:buClr>
        <a:buFont typeface="Wingdings" pitchFamily="2" charset="2"/>
        <a:buChar char="§"/>
        <a:defRPr sz="24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2pPr>
      <a:lvl3pPr marL="11430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20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3pPr>
      <a:lvl4pPr marL="1600200" indent="-228600" algn="l" rtl="0" eaLnBrk="0" fontAlgn="base" hangingPunct="0">
        <a:spcBef>
          <a:spcPct val="20000"/>
        </a:spcBef>
        <a:spcAft>
          <a:spcPct val="0"/>
        </a:spcAft>
        <a:buFont typeface="Courier New" pitchFamily="49" charset="0"/>
        <a:buChar char="o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4pPr>
      <a:lvl5pPr marL="2057400" indent="-228600" algn="l" rtl="0" eaLnBrk="0" fontAlgn="base" hangingPunct="0">
        <a:spcBef>
          <a:spcPct val="20000"/>
        </a:spcBef>
        <a:spcAft>
          <a:spcPct val="0"/>
        </a:spcAft>
        <a:buFont typeface="Arial" charset="0"/>
        <a:buChar char="•"/>
        <a:defRPr sz="1600" kern="1200">
          <a:solidFill>
            <a:srgbClr val="404040"/>
          </a:solidFill>
          <a:latin typeface="Arial" panose="020B0604020202020204" pitchFamily="34" charset="0"/>
          <a:ea typeface="+mn-ea"/>
          <a:cs typeface="Arial" panose="020B0604020202020204" pitchFamily="34" charset="0"/>
        </a:defRPr>
      </a:lvl5pPr>
      <a:lvl6pPr marL="25146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6pPr>
      <a:lvl7pPr marL="29718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7pPr>
      <a:lvl8pPr marL="3429000" indent="-228600" algn="l" defTabSz="914400" rtl="0" eaLnBrk="1" latinLnBrk="0" hangingPunct="1">
        <a:spcBef>
          <a:spcPct val="20000"/>
        </a:spcBef>
        <a:buFont typeface="Courier New" pitchFamily="49" charset="0"/>
        <a:buChar char="o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8pPr>
      <a:lvl9pPr marL="3886200" indent="-228600" algn="l" defTabSz="914400" rtl="0" eaLnBrk="1" latinLnBrk="0" hangingPunct="1">
        <a:spcBef>
          <a:spcPct val="20000"/>
        </a:spcBef>
        <a:buFont typeface="Arial" pitchFamily="34" charset="0"/>
        <a:buChar char="•"/>
        <a:defRPr sz="1600" kern="1200">
          <a:solidFill>
            <a:schemeClr val="tx1">
              <a:lumMod val="50000"/>
              <a:lumOff val="50000"/>
            </a:schemeClr>
          </a:solidFill>
          <a:latin typeface="+mj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jpe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7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4.xml"/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2" Type="http://schemas.openxmlformats.org/officeDocument/2006/relationships/image" Target="../media/image5.jpeg"/><Relationship Id="rId1" Type="http://schemas.openxmlformats.org/officeDocument/2006/relationships/slideLayout" Target="../slideLayouts/slideLayout6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6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5.xml"/><Relationship Id="rId1" Type="http://schemas.openxmlformats.org/officeDocument/2006/relationships/slideLayout" Target="../slideLayouts/slideLayout3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30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3.xml"/></Relationships>
</file>

<file path=ppt/slides/_rels/slide31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3.xml"/></Relationships>
</file>

<file path=ppt/slides/_rels/slide32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9.png"/><Relationship Id="rId1" Type="http://schemas.openxmlformats.org/officeDocument/2006/relationships/slideLayout" Target="../slideLayouts/slideLayout3.xml"/></Relationships>
</file>

<file path=ppt/slides/_rels/slide33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3.xml"/></Relationships>
</file>

<file path=ppt/slides/_rels/slide34.xml.rels><?xml version="1.0" encoding="UTF-8" standalone="yes"?>
<Relationships xmlns="http://schemas.openxmlformats.org/package/2006/relationships"><Relationship Id="rId3" Type="http://schemas.openxmlformats.org/officeDocument/2006/relationships/image" Target="../media/image7.png"/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3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6.xml.rels><?xml version="1.0" encoding="UTF-8" standalone="yes"?>
<Relationships xmlns="http://schemas.openxmlformats.org/package/2006/relationships"><Relationship Id="rId3" Type="http://schemas.openxmlformats.org/officeDocument/2006/relationships/hyperlink" Target="http://www.astd.org/" TargetMode="External"/><Relationship Id="rId2" Type="http://schemas.openxmlformats.org/officeDocument/2006/relationships/hyperlink" Target="http://managementhelp.org/" TargetMode="External"/><Relationship Id="rId1" Type="http://schemas.openxmlformats.org/officeDocument/2006/relationships/slideLayout" Target="../slideLayouts/slideLayout3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381000" y="-457200"/>
            <a:ext cx="8382000" cy="6858000"/>
          </a:xfrm>
        </p:spPr>
        <p:txBody>
          <a:bodyPr/>
          <a:lstStyle/>
          <a:p>
            <a:pPr>
              <a:spcBef>
                <a:spcPts val="0"/>
              </a:spcBef>
              <a:defRPr/>
            </a:pPr>
            <a:r>
              <a:rPr lang="en-US" altLang="en-US" dirty="0">
                <a:solidFill>
                  <a:schemeClr val="bg1"/>
                </a:solidFill>
              </a:rPr>
              <a:t>Welcome Back!</a:t>
            </a:r>
            <a:br>
              <a:rPr lang="en-US" altLang="en-US" dirty="0">
                <a:solidFill>
                  <a:schemeClr val="bg1"/>
                </a:solidFill>
              </a:rPr>
            </a:br>
            <a:r>
              <a:rPr lang="en-US" altLang="en-US" dirty="0">
                <a:solidFill>
                  <a:srgbClr val="FFC000"/>
                </a:solidFill>
              </a:rPr>
              <a:t>Day 2</a:t>
            </a:r>
            <a:br>
              <a:rPr lang="en-US" altLang="en-US" dirty="0">
                <a:solidFill>
                  <a:srgbClr val="FFC000"/>
                </a:solidFill>
              </a:rPr>
            </a:br>
            <a:br>
              <a:rPr lang="en-US" altLang="en-US" sz="5400" dirty="0"/>
            </a:br>
            <a:r>
              <a:rPr lang="en-US" altLang="en-US" sz="5400" b="1" dirty="0"/>
              <a:t>Facilitation</a:t>
            </a:r>
            <a:r>
              <a:rPr lang="en-US" altLang="en-US" sz="5400" dirty="0"/>
              <a:t> </a:t>
            </a:r>
            <a:br>
              <a:rPr lang="en-US" altLang="en-US" sz="5400" dirty="0"/>
            </a:br>
            <a:r>
              <a:rPr lang="en-US" altLang="en-US" sz="5400" b="1" dirty="0"/>
              <a:t>and </a:t>
            </a:r>
            <a:br>
              <a:rPr lang="en-US" altLang="en-US" sz="5400" dirty="0"/>
            </a:br>
            <a:r>
              <a:rPr lang="en-US" altLang="en-US" sz="5400" b="1" dirty="0"/>
              <a:t>Team Development</a:t>
            </a:r>
            <a:br>
              <a:rPr lang="en-US" altLang="en-US" sz="5400" b="1" dirty="0"/>
            </a:br>
            <a:r>
              <a:rPr lang="en-US" sz="1600" dirty="0">
                <a:effectLst/>
              </a:rPr>
              <a:t>© Wisconsin Organization of Nurse Executives</a:t>
            </a:r>
            <a:endParaRPr lang="en-US" sz="5400" b="1" dirty="0"/>
          </a:p>
        </p:txBody>
      </p:sp>
    </p:spTree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dirty="0"/>
              <a:t>Objectives</a:t>
            </a:r>
          </a:p>
        </p:txBody>
      </p:sp>
      <p:sp>
        <p:nvSpPr>
          <p:cNvPr id="16387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Review basic facilitation concepts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Demonstrate use of several techniques to aid in facilitation of teams.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Verbalize understanding stages of team development.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Acknowledge presentation guidelines to meet audience</a:t>
            </a:r>
          </a:p>
          <a:p>
            <a:pPr>
              <a:spcAft>
                <a:spcPct val="0"/>
              </a:spcAft>
            </a:pPr>
            <a:endParaRPr lang="en-US" altLang="en-US" sz="3200">
              <a:latin typeface="Arial" charset="0"/>
              <a:cs typeface="Arial" charset="0"/>
            </a:endParaRPr>
          </a:p>
          <a:p>
            <a:pPr>
              <a:spcAft>
                <a:spcPct val="0"/>
              </a:spcAft>
            </a:pPr>
            <a:endParaRPr lang="en-US" altLang="en-US" sz="3200">
              <a:latin typeface="Arial" charset="0"/>
              <a:cs typeface="Arial" charset="0"/>
            </a:endParaRPr>
          </a:p>
        </p:txBody>
      </p:sp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7410" name="Picture 5" descr="MP900402886[1]"/>
          <p:cNvPicPr>
            <a:picLocks noGrp="1" noChangeAspect="1" noChangeArrowheads="1"/>
          </p:cNvPicPr>
          <p:nvPr>
            <p:ph idx="1"/>
          </p:nvPr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473200" y="1447800"/>
            <a:ext cx="6197600" cy="4648200"/>
          </a:xfrm>
        </p:spPr>
      </p:pic>
      <p:sp>
        <p:nvSpPr>
          <p:cNvPr id="3" name="Rectangle 2"/>
          <p:cNvSpPr txBox="1">
            <a:spLocks/>
          </p:cNvSpPr>
          <p:nvPr/>
        </p:nvSpPr>
        <p:spPr bwMode="auto">
          <a:xfrm>
            <a:off x="1397000" y="152400"/>
            <a:ext cx="6400800" cy="17526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/>
          <a:lstStyle>
            <a:lvl1pPr eaLnBrk="0" hangingPunct="0">
              <a:spcBef>
                <a:spcPct val="20000"/>
              </a:spcBef>
              <a:buFont typeface="Arial" charset="0"/>
              <a:buChar char="•"/>
              <a:defRPr sz="2400">
                <a:solidFill>
                  <a:srgbClr val="7F7F7F"/>
                </a:solidFill>
                <a:latin typeface="Century Gothic" pitchFamily="34" charset="0"/>
              </a:defRPr>
            </a:lvl1pPr>
            <a:lvl2pPr marL="742950" indent="-285750" eaLnBrk="0" hangingPunct="0">
              <a:spcBef>
                <a:spcPct val="20000"/>
              </a:spcBef>
              <a:buFont typeface="Courier New" pitchFamily="49" charset="0"/>
              <a:buChar char="o"/>
              <a:defRPr sz="1600">
                <a:solidFill>
                  <a:srgbClr val="7F7F7F"/>
                </a:solidFill>
                <a:latin typeface="Century Gothic" pitchFamily="34" charset="0"/>
              </a:defRPr>
            </a:lvl2pPr>
            <a:lvl3pPr marL="1143000" indent="-228600" eaLnBrk="0" hangingPunct="0">
              <a:spcBef>
                <a:spcPct val="20000"/>
              </a:spcBef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3pPr>
            <a:lvl4pPr marL="1600200" indent="-228600" eaLnBrk="0" hangingPunct="0">
              <a:spcBef>
                <a:spcPct val="20000"/>
              </a:spcBef>
              <a:buFont typeface="Courier New" pitchFamily="49" charset="0"/>
              <a:buChar char="o"/>
              <a:defRPr sz="1600">
                <a:solidFill>
                  <a:srgbClr val="7F7F7F"/>
                </a:solidFill>
                <a:latin typeface="Century Gothic" pitchFamily="34" charset="0"/>
              </a:defRPr>
            </a:lvl4pPr>
            <a:lvl5pPr marL="2057400" indent="-228600" eaLnBrk="0" hangingPunct="0">
              <a:spcBef>
                <a:spcPct val="20000"/>
              </a:spcBef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5pPr>
            <a:lvl6pPr marL="25146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6pPr>
            <a:lvl7pPr marL="29718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7pPr>
            <a:lvl8pPr marL="34290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8pPr>
            <a:lvl9pPr marL="3886200" indent="-228600" eaLnBrk="0" fontAlgn="base" hangingPunct="0">
              <a:spcBef>
                <a:spcPct val="20000"/>
              </a:spcBef>
              <a:spcAft>
                <a:spcPct val="0"/>
              </a:spcAft>
              <a:buFont typeface="Arial" charset="0"/>
              <a:buChar char="•"/>
              <a:defRPr sz="1600">
                <a:solidFill>
                  <a:srgbClr val="7F7F7F"/>
                </a:solidFill>
                <a:latin typeface="Century Gothic" pitchFamily="34" charset="0"/>
              </a:defRPr>
            </a:lvl9pPr>
          </a:lstStyle>
          <a:p>
            <a:pPr algn="ctr">
              <a:buFont typeface="Arial" charset="0"/>
              <a:buNone/>
              <a:defRPr/>
            </a:pPr>
            <a:r>
              <a:rPr lang="en-US" altLang="en-US" sz="7200" dirty="0">
                <a:solidFill>
                  <a:schemeClr val="bg1"/>
                </a:solidFill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  <a:latin typeface="Arial" panose="020B0604020202020204" pitchFamily="34" charset="0"/>
                <a:cs typeface="Arial" panose="020B0604020202020204" pitchFamily="34" charset="0"/>
              </a:rPr>
              <a:t>Facilitation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42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8" dur="1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" dur="1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/>
    </p:bld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9698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Facilitator</a:t>
            </a:r>
          </a:p>
        </p:txBody>
      </p:sp>
      <p:sp>
        <p:nvSpPr>
          <p:cNvPr id="18435" name="Rectangle 3"/>
          <p:cNvSpPr>
            <a:spLocks noGrp="1"/>
          </p:cNvSpPr>
          <p:nvPr>
            <p:ph type="body" idx="4294967295"/>
          </p:nvPr>
        </p:nvSpPr>
        <p:spPr>
          <a:xfrm>
            <a:off x="609600" y="2362200"/>
            <a:ext cx="8229600" cy="3763963"/>
          </a:xfrm>
        </p:spPr>
        <p:txBody>
          <a:bodyPr/>
          <a:lstStyle/>
          <a:p>
            <a:pPr>
              <a:buFont typeface="Georgia" pitchFamily="18" charset="0"/>
              <a:buNone/>
            </a:pPr>
            <a:r>
              <a:rPr lang="en-US" altLang="en-US" sz="3200" i="1">
                <a:latin typeface="Arial" charset="0"/>
                <a:cs typeface="Arial" charset="0"/>
              </a:rPr>
              <a:t>   An individual responsible for focusing the group’s efforts toward the successful completion of its objectives.</a:t>
            </a:r>
          </a:p>
          <a:p>
            <a:pPr>
              <a:buFont typeface="Georgia" pitchFamily="18" charset="0"/>
              <a:buNone/>
            </a:pPr>
            <a:endParaRPr lang="en-US" altLang="en-US" sz="3200">
              <a:latin typeface="Arial" charset="0"/>
              <a:cs typeface="Arial" charset="0"/>
            </a:endParaRPr>
          </a:p>
          <a:p>
            <a:pPr>
              <a:buFont typeface="Georgia" pitchFamily="18" charset="0"/>
              <a:buNone/>
            </a:pPr>
            <a:r>
              <a:rPr lang="en-US" altLang="en-US" sz="3200">
                <a:latin typeface="Arial" charset="0"/>
                <a:cs typeface="Arial" charset="0"/>
              </a:rPr>
              <a:t>  </a:t>
            </a:r>
          </a:p>
        </p:txBody>
      </p:sp>
    </p:spTree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0722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Characteristics of Good Facilitators</a:t>
            </a:r>
          </a:p>
        </p:txBody>
      </p:sp>
      <p:sp>
        <p:nvSpPr>
          <p:cNvPr id="30723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Expert Listener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Patience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Tolerance for ambiguity (multiple interpretations)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Sense of timing (when to push, and when not to)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Ability to handle details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SENSE of HUMOR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Ability to bring events to closure </a:t>
            </a:r>
          </a:p>
          <a:p>
            <a:pPr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COURAGE</a:t>
            </a: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07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3072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3072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3072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7" dur="500"/>
                                        <p:tgtEl>
                                          <p:spTgt spid="3072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2" dur="500"/>
                                        <p:tgtEl>
                                          <p:spTgt spid="3072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7" dur="500"/>
                                        <p:tgtEl>
                                          <p:spTgt spid="3072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8" fill="hold" nodeType="clickPar">
                      <p:stCondLst>
                        <p:cond delay="indefinite"/>
                      </p:stCondLst>
                      <p:childTnLst>
                        <p:par>
                          <p:cTn id="3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2" dur="500"/>
                                        <p:tgtEl>
                                          <p:spTgt spid="3072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3" fill="hold" nodeType="clickPar">
                      <p:stCondLst>
                        <p:cond delay="indefinite"/>
                      </p:stCondLst>
                      <p:childTnLst>
                        <p:par>
                          <p:cTn id="4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4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7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47" dur="500"/>
                                        <p:tgtEl>
                                          <p:spTgt spid="3072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0722" grpId="0"/>
      <p:bldP spid="30723" grpId="0" build="p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746" name="Rectangle 2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</p:spPr>
        <p:txBody>
          <a:bodyPr/>
          <a:lstStyle/>
          <a:p>
            <a:pPr>
              <a:defRPr/>
            </a:pPr>
            <a:r>
              <a:rPr lang="en-US" altLang="en-US" sz="3600" dirty="0"/>
              <a:t>Managing the Environment for Productive Meetings</a:t>
            </a:r>
          </a:p>
        </p:txBody>
      </p:sp>
      <p:sp>
        <p:nvSpPr>
          <p:cNvPr id="20483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Room Set Up to promote discussion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Supplies (extra agendas, flip chart, markers, reports that will be reviewed)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Arrangements for Guests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Introductions and ice breaker for first meeting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Set Ground Rules</a:t>
            </a:r>
          </a:p>
          <a:p>
            <a:pPr>
              <a:spcAft>
                <a:spcPct val="0"/>
              </a:spcAft>
            </a:pPr>
            <a:endParaRPr lang="en-US" altLang="en-US">
              <a:latin typeface="Arial" charset="0"/>
              <a:cs typeface="Arial" charset="0"/>
            </a:endParaRPr>
          </a:p>
          <a:p>
            <a:pPr>
              <a:spcAft>
                <a:spcPct val="0"/>
              </a:spcAft>
              <a:buFont typeface="Georgia" pitchFamily="18" charset="0"/>
              <a:buNone/>
            </a:pPr>
            <a:endParaRPr lang="en-US" altLang="en-US">
              <a:latin typeface="Arial" charset="0"/>
              <a:cs typeface="Arial" charset="0"/>
            </a:endParaRPr>
          </a:p>
          <a:p>
            <a:pPr>
              <a:spcAft>
                <a:spcPct val="0"/>
              </a:spcAft>
            </a:pPr>
            <a:endParaRPr lang="en-US" altLang="en-US">
              <a:latin typeface="Arial" charset="0"/>
              <a:cs typeface="Arial" charset="0"/>
            </a:endParaRPr>
          </a:p>
        </p:txBody>
      </p:sp>
    </p:spTree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602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What are Ground Rules?</a:t>
            </a:r>
          </a:p>
        </p:txBody>
      </p:sp>
      <p:sp>
        <p:nvSpPr>
          <p:cNvPr id="21507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dirty="0">
                <a:latin typeface="Arial" charset="0"/>
                <a:cs typeface="Arial" charset="0"/>
              </a:rPr>
              <a:t>NORMS</a:t>
            </a:r>
          </a:p>
          <a:p>
            <a:pPr lvl="1">
              <a:spcAft>
                <a:spcPct val="0"/>
              </a:spcAft>
            </a:pPr>
            <a:r>
              <a:rPr lang="en-US" altLang="en-US" sz="2800" dirty="0">
                <a:latin typeface="Arial" charset="0"/>
                <a:cs typeface="Arial" charset="0"/>
              </a:rPr>
              <a:t>Acceptable standards of behavior within a group that are shared by the group’s members</a:t>
            </a:r>
          </a:p>
          <a:p>
            <a:pPr lvl="1">
              <a:spcAft>
                <a:spcPct val="0"/>
              </a:spcAft>
            </a:pPr>
            <a:endParaRPr lang="en-US" altLang="en-US" sz="2800" dirty="0">
              <a:latin typeface="Arial" charset="0"/>
              <a:cs typeface="Arial" charset="0"/>
            </a:endParaRPr>
          </a:p>
          <a:p>
            <a:pPr lvl="1">
              <a:spcAft>
                <a:spcPct val="0"/>
              </a:spcAft>
            </a:pPr>
            <a:r>
              <a:rPr lang="en-US" altLang="en-US" sz="2800" dirty="0">
                <a:latin typeface="Arial" charset="0"/>
                <a:cs typeface="Arial" charset="0"/>
              </a:rPr>
              <a:t>Act as a means of influencing the behavior of group members with a minimum of external controls</a:t>
            </a:r>
          </a:p>
        </p:txBody>
      </p:sp>
    </p:spTree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685800" y="9144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dirty="0"/>
              <a:t>Examples of </a:t>
            </a:r>
            <a:br>
              <a:rPr lang="en-US" dirty="0"/>
            </a:br>
            <a:r>
              <a:rPr lang="en-US" dirty="0"/>
              <a:t>Ground Rules</a:t>
            </a:r>
          </a:p>
        </p:txBody>
      </p:sp>
      <p:sp>
        <p:nvSpPr>
          <p:cNvPr id="26626" name="Rectangle 2"/>
          <p:cNvSpPr>
            <a:spLocks noGrp="1"/>
          </p:cNvSpPr>
          <p:nvPr>
            <p:ph type="subTitle" idx="1"/>
          </p:nvPr>
        </p:nvSpPr>
        <p:spPr/>
        <p:txBody>
          <a:bodyPr>
            <a:normAutofit/>
          </a:bodyPr>
          <a:lstStyle/>
          <a:p>
            <a:pPr marL="109538">
              <a:defRPr/>
            </a:pPr>
            <a:r>
              <a:rPr lang="en-US" altLang="en-US" sz="4000" b="1" dirty="0"/>
              <a:t>Group Activity 5 minutes</a:t>
            </a:r>
          </a:p>
        </p:txBody>
      </p:sp>
    </p:spTree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4818" name="Rectangle 2"/>
          <p:cNvSpPr>
            <a:spLocks noGrp="1"/>
          </p:cNvSpPr>
          <p:nvPr>
            <p:ph type="ctrTitle"/>
          </p:nvPr>
        </p:nvSpPr>
        <p:spPr>
          <a:xfrm>
            <a:off x="685800" y="9144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altLang="en-US"/>
              <a:t>Encouraging Participation</a:t>
            </a:r>
          </a:p>
        </p:txBody>
      </p:sp>
      <p:sp>
        <p:nvSpPr>
          <p:cNvPr id="12291" name="Rectangle 3"/>
          <p:cNvSpPr>
            <a:spLocks noGrp="1"/>
          </p:cNvSpPr>
          <p:nvPr>
            <p:ph type="subTitle" idx="1"/>
          </p:nvPr>
        </p:nvSpPr>
        <p:spPr>
          <a:xfrm>
            <a:off x="990600" y="4419600"/>
            <a:ext cx="7391400" cy="1219200"/>
          </a:xfrm>
        </p:spPr>
        <p:txBody>
          <a:bodyPr>
            <a:noAutofit/>
          </a:bodyPr>
          <a:lstStyle/>
          <a:p>
            <a:pPr>
              <a:buFont typeface="Georgia" pitchFamily="18" charset="0"/>
              <a:buNone/>
              <a:defRPr/>
            </a:pPr>
            <a:r>
              <a:rPr lang="en-US" altLang="en-US" sz="4000" b="1" dirty="0"/>
              <a:t>The Art of Asking Questions</a:t>
            </a:r>
          </a:p>
        </p:txBody>
      </p:sp>
    </p:spTree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843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Open Ended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One that can not be answered with a single word or phrase</a:t>
            </a:r>
          </a:p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Greater Response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Describe…..Tell…..Explain……</a:t>
            </a:r>
          </a:p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Redirection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“What do the rest of you think about that”</a:t>
            </a:r>
          </a:p>
          <a:p>
            <a:pPr lvl="1">
              <a:spcAft>
                <a:spcPct val="0"/>
              </a:spcAft>
              <a:buFont typeface="Georgia" pitchFamily="18" charset="0"/>
              <a:buNone/>
            </a:pPr>
            <a:endParaRPr lang="en-US" altLang="en-US" sz="3200" dirty="0">
              <a:latin typeface="Arial" charset="0"/>
              <a:cs typeface="Arial" charset="0"/>
            </a:endParaRP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5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584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35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3584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35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3584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1" dur="500" fill="hold"/>
                                        <p:tgtEl>
                                          <p:spTgt spid="35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2" dur="500" fill="hold"/>
                                        <p:tgtEl>
                                          <p:spTgt spid="3584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7" dur="500" fill="hold"/>
                                        <p:tgtEl>
                                          <p:spTgt spid="35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8" dur="500" fill="hold"/>
                                        <p:tgtEl>
                                          <p:spTgt spid="3584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29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31" dur="500" fill="hold"/>
                                        <p:tgtEl>
                                          <p:spTgt spid="35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32" dur="500" fill="hold"/>
                                        <p:tgtEl>
                                          <p:spTgt spid="3584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6867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Feedback and Clarification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Bringing closure or verifying team understanding</a:t>
            </a:r>
          </a:p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Close ended Questions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Use infrequently and for clarification since they add little to the discussion process.</a:t>
            </a:r>
          </a:p>
          <a:p>
            <a:pPr>
              <a:spcAft>
                <a:spcPct val="0"/>
              </a:spcAft>
            </a:pPr>
            <a:r>
              <a:rPr lang="en-US" altLang="en-US" sz="3200" b="1" dirty="0">
                <a:solidFill>
                  <a:srgbClr val="660066"/>
                </a:solidFill>
                <a:latin typeface="Arial" charset="0"/>
                <a:cs typeface="Arial" charset="0"/>
              </a:rPr>
              <a:t>Chain of Questions</a:t>
            </a:r>
          </a:p>
          <a:p>
            <a:pPr lvl="1"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Piggyback of questions back to back</a:t>
            </a:r>
          </a:p>
        </p:txBody>
      </p:sp>
    </p:spTree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7" dur="500"/>
                                        <p:tgtEl>
                                          <p:spTgt spid="36867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0" dur="500"/>
                                        <p:tgtEl>
                                          <p:spTgt spid="36867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 nodeType="clickPar">
                      <p:stCondLst>
                        <p:cond delay="indefinite"/>
                      </p:stCondLst>
                      <p:childTnLst>
                        <p:par>
                          <p:cTn id="12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3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5" dur="500"/>
                                        <p:tgtEl>
                                          <p:spTgt spid="36867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18" dur="500"/>
                                        <p:tgtEl>
                                          <p:spTgt spid="36867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 nodeType="clickPar">
                      <p:stCondLst>
                        <p:cond delay="indefinite"/>
                      </p:stCondLst>
                      <p:childTnLst>
                        <p:par>
                          <p:cTn id="20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1" presetID="2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3" dur="500"/>
                                        <p:tgtEl>
                                          <p:spTgt spid="36867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4" presetID="2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down)">
                                      <p:cBhvr>
                                        <p:cTn id="26" dur="500"/>
                                        <p:tgtEl>
                                          <p:spTgt spid="36867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7890" name="Rectangle 2"/>
          <p:cNvSpPr>
            <a:spLocks noGrp="1"/>
          </p:cNvSpPr>
          <p:nvPr>
            <p:ph type="ctrTitle"/>
          </p:nvPr>
        </p:nvSpPr>
        <p:spPr>
          <a:xfrm>
            <a:off x="685800" y="5334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altLang="en-US" dirty="0"/>
              <a:t>Killer Phrases</a:t>
            </a:r>
          </a:p>
        </p:txBody>
      </p:sp>
      <p:sp>
        <p:nvSpPr>
          <p:cNvPr id="15363" name="Rectangle 3"/>
          <p:cNvSpPr>
            <a:spLocks noGrp="1"/>
          </p:cNvSpPr>
          <p:nvPr>
            <p:ph type="subTitle" idx="1"/>
          </p:nvPr>
        </p:nvSpPr>
        <p:spPr>
          <a:xfrm>
            <a:off x="685800" y="2971800"/>
            <a:ext cx="7772400" cy="2667000"/>
          </a:xfrm>
        </p:spPr>
        <p:txBody>
          <a:bodyPr>
            <a:normAutofit lnSpcReduction="10000"/>
          </a:bodyPr>
          <a:lstStyle/>
          <a:p>
            <a:pPr>
              <a:buFont typeface="Georgia" pitchFamily="18" charset="0"/>
              <a:buNone/>
              <a:defRPr/>
            </a:pPr>
            <a:r>
              <a:rPr lang="en-US" altLang="en-US" dirty="0"/>
              <a:t>   </a:t>
            </a:r>
            <a:r>
              <a:rPr lang="en-US" altLang="en-US" u="sng" dirty="0"/>
              <a:t>Negative</a:t>
            </a:r>
            <a:r>
              <a:rPr lang="en-US" altLang="en-US" dirty="0"/>
              <a:t> comments made in response to an idea.  They are judgments and criticism that stifle creativity.</a:t>
            </a:r>
          </a:p>
          <a:p>
            <a:pPr>
              <a:defRPr/>
            </a:pPr>
            <a:endParaRPr lang="en-US" altLang="en-US" dirty="0"/>
          </a:p>
          <a:p>
            <a:pPr>
              <a:buFont typeface="Georgia" pitchFamily="18" charset="0"/>
              <a:buNone/>
              <a:defRPr/>
            </a:pPr>
            <a:r>
              <a:rPr lang="en-US" altLang="en-US" sz="4000" b="1" dirty="0"/>
              <a:t>Examples?</a:t>
            </a:r>
          </a:p>
        </p:txBody>
      </p:sp>
    </p:spTree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8914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Things you will hear!</a:t>
            </a:r>
          </a:p>
        </p:txBody>
      </p:sp>
      <p:sp>
        <p:nvSpPr>
          <p:cNvPr id="27651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We’ve never done it that way before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If it isn’t broken, don’t fix it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We must follow the rules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This is good enough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We’ll never get help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It just won’t work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That’s not our area</a:t>
            </a:r>
          </a:p>
          <a:p>
            <a:pPr>
              <a:lnSpc>
                <a:spcPct val="90000"/>
              </a:lnSpc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Costs too much</a:t>
            </a:r>
          </a:p>
        </p:txBody>
      </p:sp>
    </p:spTree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2770" name="Rectangle 2"/>
          <p:cNvSpPr>
            <a:spLocks noGrp="1"/>
          </p:cNvSpPr>
          <p:nvPr>
            <p:ph type="ctrTitle"/>
          </p:nvPr>
        </p:nvSpPr>
        <p:spPr>
          <a:xfrm>
            <a:off x="685800" y="6858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altLang="en-US" dirty="0"/>
              <a:t>Body Language</a:t>
            </a:r>
          </a:p>
        </p:txBody>
      </p:sp>
      <p:sp>
        <p:nvSpPr>
          <p:cNvPr id="17411" name="Rectangle 3"/>
          <p:cNvSpPr>
            <a:spLocks noGrp="1"/>
          </p:cNvSpPr>
          <p:nvPr>
            <p:ph type="subTitle" idx="1"/>
          </p:nvPr>
        </p:nvSpPr>
        <p:spPr>
          <a:xfrm>
            <a:off x="609600" y="3124200"/>
            <a:ext cx="7924800" cy="2286000"/>
          </a:xfrm>
        </p:spPr>
        <p:txBody>
          <a:bodyPr/>
          <a:lstStyle/>
          <a:p>
            <a:pPr>
              <a:buFont typeface="Georgia" pitchFamily="18" charset="0"/>
              <a:buNone/>
              <a:defRPr/>
            </a:pPr>
            <a:r>
              <a:rPr lang="en-US" altLang="en-US" sz="3600" dirty="0"/>
              <a:t>    In a meeting, nonverbal messages are constantly flowing from team members, the team leader, and the facilitator.</a:t>
            </a:r>
          </a:p>
          <a:p>
            <a:pPr>
              <a:buFont typeface="Georgia" pitchFamily="18" charset="0"/>
              <a:buNone/>
              <a:defRPr/>
            </a:pPr>
            <a:endParaRPr lang="en-US" altLang="en-US" dirty="0"/>
          </a:p>
        </p:txBody>
      </p:sp>
    </p:spTree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434" name="Rectangle 3"/>
          <p:cNvSpPr>
            <a:spLocks noGrp="1"/>
          </p:cNvSpPr>
          <p:nvPr>
            <p:ph type="subTitle" idx="1"/>
          </p:nvPr>
        </p:nvSpPr>
        <p:spPr>
          <a:xfrm>
            <a:off x="1219200" y="2362200"/>
            <a:ext cx="6705600" cy="3505200"/>
          </a:xfrm>
        </p:spPr>
        <p:txBody>
          <a:bodyPr/>
          <a:lstStyle/>
          <a:p>
            <a:pPr>
              <a:buFont typeface="Georgia" pitchFamily="18" charset="0"/>
              <a:buNone/>
              <a:defRPr/>
            </a:pPr>
            <a:r>
              <a:rPr lang="en-US" altLang="en-US" sz="3600" dirty="0"/>
              <a:t>   </a:t>
            </a:r>
            <a:r>
              <a:rPr lang="en-US" altLang="en-US" sz="3600" b="1" dirty="0"/>
              <a:t>The astute facilitator will refrain from sending signals that may be interpreted negatively by the receiver.</a:t>
            </a:r>
          </a:p>
          <a:p>
            <a:pPr>
              <a:buFont typeface="Georgia" pitchFamily="18" charset="0"/>
              <a:buNone/>
              <a:defRPr/>
            </a:pPr>
            <a:endParaRPr lang="en-US" altLang="en-US" sz="3600" b="1" dirty="0"/>
          </a:p>
          <a:p>
            <a:pPr>
              <a:buFont typeface="Georgia" pitchFamily="18" charset="0"/>
              <a:buNone/>
              <a:defRPr/>
            </a:pPr>
            <a:endParaRPr lang="en-US" altLang="en-US" b="1" dirty="0"/>
          </a:p>
          <a:p>
            <a:pPr algn="r">
              <a:buFont typeface="Georgia" pitchFamily="18" charset="0"/>
              <a:buNone/>
              <a:defRPr/>
            </a:pPr>
            <a:endParaRPr lang="en-US" altLang="en-US" b="1" dirty="0"/>
          </a:p>
          <a:p>
            <a:pPr>
              <a:buFont typeface="Georgia" pitchFamily="18" charset="0"/>
              <a:buNone/>
              <a:defRPr/>
            </a:pPr>
            <a:endParaRPr lang="en-US" altLang="en-US" b="1" dirty="0"/>
          </a:p>
          <a:p>
            <a:pPr>
              <a:buFont typeface="Georgia" pitchFamily="18" charset="0"/>
              <a:buNone/>
              <a:defRPr/>
            </a:pPr>
            <a:endParaRPr lang="en-US" altLang="en-US" dirty="0"/>
          </a:p>
        </p:txBody>
      </p:sp>
    </p:spTree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9458" name="Rectangle 3"/>
          <p:cNvSpPr>
            <a:spLocks noGrp="1"/>
          </p:cNvSpPr>
          <p:nvPr>
            <p:ph type="subTitle" idx="1"/>
          </p:nvPr>
        </p:nvSpPr>
        <p:spPr>
          <a:xfrm>
            <a:off x="1143000" y="1676400"/>
            <a:ext cx="7086600" cy="3962400"/>
          </a:xfrm>
        </p:spPr>
        <p:txBody>
          <a:bodyPr/>
          <a:lstStyle/>
          <a:p>
            <a:pPr>
              <a:buFont typeface="Georgia" pitchFamily="18" charset="0"/>
              <a:buNone/>
              <a:defRPr/>
            </a:pPr>
            <a:endParaRPr lang="en-US" altLang="en-US" b="1" dirty="0"/>
          </a:p>
          <a:p>
            <a:pPr>
              <a:buFont typeface="Georgia" pitchFamily="18" charset="0"/>
              <a:buNone/>
              <a:defRPr/>
            </a:pPr>
            <a:endParaRPr lang="en-US" altLang="en-US" b="1" dirty="0"/>
          </a:p>
          <a:p>
            <a:pPr>
              <a:buFont typeface="Georgia" pitchFamily="18" charset="0"/>
              <a:buNone/>
              <a:defRPr/>
            </a:pPr>
            <a:r>
              <a:rPr lang="en-US" altLang="en-US" sz="3600" b="1" dirty="0"/>
              <a:t>What is the result of </a:t>
            </a:r>
            <a:r>
              <a:rPr lang="en-US" altLang="en-US" sz="3600" b="1" u="sng" dirty="0"/>
              <a:t>negativity</a:t>
            </a:r>
            <a:r>
              <a:rPr lang="en-US" altLang="en-US" sz="3600" b="1" dirty="0"/>
              <a:t> in a team environment?</a:t>
            </a:r>
          </a:p>
          <a:p>
            <a:pPr>
              <a:buFont typeface="Georgia" pitchFamily="18" charset="0"/>
              <a:buNone/>
              <a:defRPr/>
            </a:pPr>
            <a:endParaRPr lang="en-US" altLang="en-US" b="1" dirty="0"/>
          </a:p>
          <a:p>
            <a:pPr lvl="1">
              <a:defRPr/>
            </a:pPr>
            <a:endParaRPr lang="en-US" altLang="en-US" b="1" dirty="0"/>
          </a:p>
        </p:txBody>
      </p:sp>
    </p:spTree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1986" name="Rectangle 2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</p:spPr>
        <p:txBody>
          <a:bodyPr/>
          <a:lstStyle/>
          <a:p>
            <a:pPr>
              <a:defRPr/>
            </a:pPr>
            <a:r>
              <a:rPr lang="en-US" altLang="en-US" sz="3600" dirty="0"/>
              <a:t>What a facilitator must know about negativity….</a:t>
            </a:r>
          </a:p>
        </p:txBody>
      </p:sp>
      <p:sp>
        <p:nvSpPr>
          <p:cNvPr id="31747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Understand it</a:t>
            </a:r>
          </a:p>
          <a:p>
            <a:pPr lvl="1"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Differentiate between temporary and continual expression of negative feelings </a:t>
            </a:r>
          </a:p>
          <a:p>
            <a:pPr lvl="2"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“that’s not like you……… 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Negative people do not see themselves as negative… they see themselves as </a:t>
            </a:r>
            <a:r>
              <a:rPr lang="en-US" altLang="en-US" sz="3200" b="1">
                <a:latin typeface="Arial" charset="0"/>
                <a:cs typeface="Arial" charset="0"/>
              </a:rPr>
              <a:t>realistic</a:t>
            </a:r>
            <a:r>
              <a:rPr lang="en-US" altLang="en-US" sz="3600">
                <a:latin typeface="Arial" charset="0"/>
                <a:cs typeface="Arial" charset="0"/>
              </a:rPr>
              <a:t>.</a:t>
            </a:r>
          </a:p>
        </p:txBody>
      </p:sp>
    </p:spTree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7346" name="Rectangle 2"/>
          <p:cNvSpPr>
            <a:spLocks noGrp="1"/>
          </p:cNvSpPr>
          <p:nvPr>
            <p:ph type="title"/>
          </p:nvPr>
        </p:nvSpPr>
        <p:spPr>
          <a:xfrm>
            <a:off x="457200" y="228600"/>
            <a:ext cx="8229600" cy="990600"/>
          </a:xfrm>
        </p:spPr>
        <p:txBody>
          <a:bodyPr/>
          <a:lstStyle/>
          <a:p>
            <a:pPr>
              <a:defRPr/>
            </a:pPr>
            <a:r>
              <a:rPr lang="en-US" altLang="en-US" sz="3600" dirty="0"/>
              <a:t>Common Problems Created by Individuals</a:t>
            </a:r>
          </a:p>
        </p:txBody>
      </p:sp>
      <p:sp>
        <p:nvSpPr>
          <p:cNvPr id="32771" name="Rectangle 3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648200"/>
          </a:xfrm>
        </p:spPr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Overly talkative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Won’t talk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Side Conversations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Personality Clash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Rambler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Inarticulate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Obstinate</a:t>
            </a:r>
          </a:p>
          <a:p>
            <a:pPr>
              <a:spcAft>
                <a:spcPct val="0"/>
              </a:spcAft>
            </a:pPr>
            <a:r>
              <a:rPr lang="en-US" altLang="en-US" sz="3200" dirty="0">
                <a:latin typeface="Arial" charset="0"/>
                <a:cs typeface="Arial" charset="0"/>
              </a:rPr>
              <a:t>Definitely Wrong</a:t>
            </a:r>
          </a:p>
        </p:txBody>
      </p:sp>
    </p:spTree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7284" name="Rectangle 4"/>
          <p:cNvSpPr>
            <a:spLocks noGrp="1"/>
          </p:cNvSpPr>
          <p:nvPr>
            <p:ph type="ctrTitle"/>
          </p:nvPr>
        </p:nvSpPr>
        <p:spPr>
          <a:xfrm>
            <a:off x="838200" y="18288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altLang="en-US" sz="3600" dirty="0"/>
              <a:t>What if a member does not participate in conversations?</a:t>
            </a:r>
            <a:br>
              <a:rPr lang="en-US" altLang="en-US" sz="3600" dirty="0"/>
            </a:br>
            <a:r>
              <a:rPr lang="en-US" altLang="en-US" sz="3600" dirty="0">
                <a:solidFill>
                  <a:srgbClr val="660066"/>
                </a:solidFill>
              </a:rPr>
              <a:t>or</a:t>
            </a:r>
            <a:br>
              <a:rPr lang="en-US" altLang="en-US" sz="3600" dirty="0"/>
            </a:br>
            <a:r>
              <a:rPr lang="en-US" altLang="en-US" sz="3600" dirty="0"/>
              <a:t>Continually has side conversations?</a:t>
            </a:r>
            <a:br>
              <a:rPr lang="en-US" altLang="en-US" sz="3600" dirty="0"/>
            </a:br>
            <a:r>
              <a:rPr lang="en-US" altLang="en-US" sz="3600" dirty="0">
                <a:solidFill>
                  <a:srgbClr val="660066"/>
                </a:solidFill>
              </a:rPr>
              <a:t>or </a:t>
            </a:r>
            <a:br>
              <a:rPr lang="en-US" altLang="en-US" sz="3600" dirty="0"/>
            </a:br>
            <a:r>
              <a:rPr lang="en-US" altLang="en-US" sz="3600" dirty="0"/>
              <a:t>Is always negative with other’s suggestions?</a:t>
            </a:r>
          </a:p>
        </p:txBody>
      </p:sp>
    </p:spTree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0962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So now what do you do?</a:t>
            </a:r>
          </a:p>
        </p:txBody>
      </p:sp>
      <p:sp>
        <p:nvSpPr>
          <p:cNvPr id="34819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Ground rules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Re-framing the response to counter the negative impression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Throw it to the group </a:t>
            </a:r>
          </a:p>
          <a:p>
            <a:pPr>
              <a:spcAft>
                <a:spcPct val="0"/>
              </a:spcAft>
            </a:pPr>
            <a:r>
              <a:rPr lang="en-US" altLang="en-US" sz="3200">
                <a:latin typeface="Arial" charset="0"/>
                <a:cs typeface="Arial" charset="0"/>
              </a:rPr>
              <a:t>Have a discussion 1:1 with colleague(s) outside of the meeting.</a:t>
            </a:r>
          </a:p>
          <a:p>
            <a:pPr>
              <a:spcAft>
                <a:spcPct val="0"/>
              </a:spcAft>
            </a:pPr>
            <a:endParaRPr lang="en-US" altLang="en-US" sz="3200">
              <a:latin typeface="Arial" charset="0"/>
              <a:cs typeface="Arial" charset="0"/>
            </a:endParaRPr>
          </a:p>
        </p:txBody>
      </p:sp>
    </p:spTree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 showMasterPhAnim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3010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sz="3600" dirty="0"/>
              <a:t>Can a facilitator “shut down” a group?</a:t>
            </a:r>
          </a:p>
        </p:txBody>
      </p:sp>
      <p:sp>
        <p:nvSpPr>
          <p:cNvPr id="43011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609600" indent="-609600">
              <a:spcAft>
                <a:spcPct val="0"/>
              </a:spcAft>
              <a:buFont typeface="Georgia" pitchFamily="18" charset="0"/>
              <a:buNone/>
            </a:pPr>
            <a:r>
              <a:rPr lang="en-US" altLang="en-US" sz="3200">
                <a:latin typeface="Arial" charset="0"/>
                <a:cs typeface="Arial" charset="0"/>
              </a:rPr>
              <a:t>Yes….let us count the ways!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>
                <a:latin typeface="Arial" charset="0"/>
                <a:cs typeface="Arial" charset="0"/>
              </a:rPr>
              <a:t>Agreeing and building on every response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>
                <a:latin typeface="Arial" charset="0"/>
                <a:cs typeface="Arial" charset="0"/>
              </a:rPr>
              <a:t>Disagreeing with responses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>
                <a:latin typeface="Arial" charset="0"/>
                <a:cs typeface="Arial" charset="0"/>
              </a:rPr>
              <a:t>Ignoring Responses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>
                <a:latin typeface="Arial" charset="0"/>
                <a:cs typeface="Arial" charset="0"/>
              </a:rPr>
              <a:t>Letting People Go “on-and-on”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>
                <a:latin typeface="Arial" charset="0"/>
                <a:cs typeface="Arial" charset="0"/>
              </a:rPr>
              <a:t>Cutting people off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endParaRPr lang="en-US" altLang="en-US" sz="3200">
              <a:latin typeface="Arial" charset="0"/>
              <a:cs typeface="Arial" charset="0"/>
            </a:endParaRP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endParaRPr lang="en-US" altLang="en-US" sz="3200">
              <a:latin typeface="Arial" charset="0"/>
              <a:cs typeface="Arial" charset="0"/>
            </a:endParaRP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endParaRPr lang="en-US" altLang="en-US">
              <a:latin typeface="Arial" charset="0"/>
              <a:cs typeface="Arial" charset="0"/>
            </a:endParaRPr>
          </a:p>
        </p:txBody>
      </p:sp>
    </p:spTree>
  </p:cSld>
  <p:clrMapOvr>
    <a:masterClrMapping/>
  </p:clrMapOvr>
  <p:transition/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 nodeType="clickPar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430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 nodeType="clickPar">
                      <p:stCondLst>
                        <p:cond delay="indefinite"/>
                      </p:stCondLst>
                      <p:childTnLst>
                        <p:par>
                          <p:cTn id="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43011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 nodeType="clickPar">
                      <p:stCondLst>
                        <p:cond delay="indefinite"/>
                      </p:stCondLst>
                      <p:childTnLst>
                        <p:par>
                          <p:cTn id="1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43011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 nodeType="clickPar">
                      <p:stCondLst>
                        <p:cond delay="indefinite"/>
                      </p:stCondLst>
                      <p:childTnLst>
                        <p:par>
                          <p:cTn id="1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43011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3" fill="hold" nodeType="clickPar">
                      <p:stCondLst>
                        <p:cond delay="indefinite"/>
                      </p:stCondLst>
                      <p:childTnLst>
                        <p:par>
                          <p:cTn id="2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2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7" dur="500"/>
                                        <p:tgtEl>
                                          <p:spTgt spid="43011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 nodeType="clickPar">
                      <p:stCondLst>
                        <p:cond delay="indefinite"/>
                      </p:stCondLst>
                      <p:childTnLst>
                        <p:par>
                          <p:cTn id="29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2" dur="500"/>
                                        <p:tgtEl>
                                          <p:spTgt spid="43011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3" fill="hold" nodeType="clickPar">
                      <p:stCondLst>
                        <p:cond delay="indefinite"/>
                      </p:stCondLst>
                      <p:childTnLst>
                        <p:par>
                          <p:cTn id="34" fill="hold" nodeType="withGroup">
                            <p:stCondLst>
                              <p:cond delay="0"/>
                            </p:stCondLst>
                            <p:childTnLst>
                              <p:par>
                                <p:cTn id="3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30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37" dur="500"/>
                                        <p:tgtEl>
                                          <p:spTgt spid="43011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3010" grpId="0"/>
      <p:bldP spid="43011" grpId="0" build="p"/>
    </p:bld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6082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sz="3600" dirty="0"/>
              <a:t>Common Problems created by the WHOLE group</a:t>
            </a:r>
          </a:p>
        </p:txBody>
      </p:sp>
      <p:sp>
        <p:nvSpPr>
          <p:cNvPr id="36867" name="Rectangle 3"/>
          <p:cNvSpPr>
            <a:spLocks noGrp="1"/>
          </p:cNvSpPr>
          <p:nvPr>
            <p:ph idx="1"/>
          </p:nvPr>
        </p:nvSpPr>
        <p:spPr>
          <a:xfrm>
            <a:off x="457200" y="1524000"/>
            <a:ext cx="8229600" cy="4648200"/>
          </a:xfrm>
        </p:spPr>
        <p:txBody>
          <a:bodyPr/>
          <a:lstStyle/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 dirty="0">
                <a:latin typeface="Arial" charset="0"/>
                <a:cs typeface="Arial" charset="0"/>
              </a:rPr>
              <a:t>Group is slow and passive with no participation.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 dirty="0">
                <a:latin typeface="Arial" charset="0"/>
                <a:cs typeface="Arial" charset="0"/>
              </a:rPr>
              <a:t>Group gets off subject.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AutoNum type="arabicPeriod"/>
            </a:pPr>
            <a:r>
              <a:rPr lang="en-US" altLang="en-US" sz="3200" dirty="0">
                <a:latin typeface="Arial" charset="0"/>
                <a:cs typeface="Arial" charset="0"/>
              </a:rPr>
              <a:t>Group members get into arguments.</a:t>
            </a:r>
          </a:p>
          <a:p>
            <a:pPr marL="609600" indent="-609600">
              <a:spcAft>
                <a:spcPct val="0"/>
              </a:spcAft>
              <a:buFont typeface="Wingdings" pitchFamily="2" charset="2"/>
              <a:buNone/>
            </a:pPr>
            <a:endParaRPr lang="en-US" altLang="en-US" dirty="0">
              <a:latin typeface="Arial" charset="0"/>
              <a:cs typeface="Arial" charset="0"/>
            </a:endParaRPr>
          </a:p>
        </p:txBody>
      </p:sp>
    </p:spTree>
  </p:cSld>
  <p:clrMapOvr>
    <a:masterClrMapping/>
  </p:clrMapOvr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3972" name="Rectangle 4"/>
          <p:cNvSpPr>
            <a:spLocks noGrp="1"/>
          </p:cNvSpPr>
          <p:nvPr>
            <p:ph type="ctrTitle"/>
          </p:nvPr>
        </p:nvSpPr>
        <p:spPr>
          <a:xfrm>
            <a:off x="685800" y="914400"/>
            <a:ext cx="7772400" cy="3733800"/>
          </a:xfrm>
        </p:spPr>
        <p:txBody>
          <a:bodyPr/>
          <a:lstStyle/>
          <a:p>
            <a:pPr>
              <a:defRPr/>
            </a:pPr>
            <a:r>
              <a:rPr lang="en-US" altLang="en-US" sz="3600" dirty="0"/>
              <a:t>It might help to understand a bit about the stages of team development</a:t>
            </a:r>
          </a:p>
        </p:txBody>
      </p:sp>
    </p:spTree>
  </p:cSld>
  <p:clrMapOvr>
    <a:masterClrMapping/>
  </p:clrMapOvr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4994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/>
              <a:t>TEAM</a:t>
            </a:r>
          </a:p>
        </p:txBody>
      </p:sp>
      <p:sp>
        <p:nvSpPr>
          <p:cNvPr id="38915" name="Text Placeholder 1"/>
          <p:cNvSpPr>
            <a:spLocks noGrp="1"/>
          </p:cNvSpPr>
          <p:nvPr>
            <p:ph type="body" idx="1"/>
          </p:nvPr>
        </p:nvSpPr>
        <p:spPr>
          <a:xfrm>
            <a:off x="398463" y="6019800"/>
            <a:ext cx="6154737" cy="609600"/>
          </a:xfrm>
        </p:spPr>
        <p:txBody>
          <a:bodyPr/>
          <a:lstStyle/>
          <a:p>
            <a:r>
              <a:rPr lang="en-US" altLang="en-US" sz="1800">
                <a:latin typeface="Arial" charset="0"/>
                <a:cs typeface="Arial" charset="0"/>
              </a:rPr>
              <a:t>http://humanresources.about.com/od/teambuilding/f/teams</a:t>
            </a:r>
          </a:p>
        </p:txBody>
      </p:sp>
      <p:sp>
        <p:nvSpPr>
          <p:cNvPr id="38917" name="Content Placeholder 2"/>
          <p:cNvSpPr>
            <a:spLocks noGrp="1"/>
          </p:cNvSpPr>
          <p:nvPr>
            <p:ph sz="quarter" idx="13"/>
          </p:nvPr>
        </p:nvSpPr>
        <p:spPr>
          <a:xfrm>
            <a:off x="350838" y="1600200"/>
            <a:ext cx="4041775" cy="3913188"/>
          </a:xfrm>
        </p:spPr>
        <p:txBody>
          <a:bodyPr/>
          <a:lstStyle/>
          <a:p>
            <a:r>
              <a:rPr lang="en-US" altLang="en-US">
                <a:latin typeface="Arial" charset="0"/>
                <a:cs typeface="Arial" charset="0"/>
              </a:rPr>
              <a:t>A team is any group of people organized to work together interdependently and cooperatively to meet the needs of their customers by accomplishing a purpose and goals.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quarter" idx="14"/>
          </p:nvPr>
        </p:nvSpPr>
        <p:spPr>
          <a:xfrm>
            <a:off x="4672013" y="2212975"/>
            <a:ext cx="4041775" cy="3913188"/>
          </a:xfrm>
        </p:spPr>
        <p:txBody>
          <a:bodyPr/>
          <a:lstStyle/>
          <a:p>
            <a:pPr>
              <a:defRPr/>
            </a:pPr>
            <a:endParaRPr lang="en-US" dirty="0"/>
          </a:p>
          <a:p>
            <a:pPr marL="0" indent="0">
              <a:buFont typeface="Arial" charset="0"/>
              <a:buNone/>
              <a:defRPr/>
            </a:pPr>
            <a:endParaRPr lang="en-US" dirty="0"/>
          </a:p>
        </p:txBody>
      </p:sp>
      <p:pic>
        <p:nvPicPr>
          <p:cNvPr id="38919" name="Picture 5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19600" y="2133600"/>
            <a:ext cx="4572000" cy="22860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6018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Team Development</a:t>
            </a:r>
          </a:p>
        </p:txBody>
      </p:sp>
      <p:sp>
        <p:nvSpPr>
          <p:cNvPr id="39939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b="1">
                <a:latin typeface="Arial" charset="0"/>
                <a:cs typeface="Arial" charset="0"/>
              </a:rPr>
              <a:t>Forming</a:t>
            </a:r>
            <a:r>
              <a:rPr lang="en-US" altLang="en-US">
                <a:latin typeface="Arial" charset="0"/>
                <a:cs typeface="Arial" charset="0"/>
              </a:rPr>
              <a:t> (Polite Phase)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Moving from self orientation to team orientation with many concerns about interaction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Need for safety and approval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Avoids conflict</a:t>
            </a:r>
          </a:p>
          <a:p>
            <a:pPr lvl="1">
              <a:spcAft>
                <a:spcPct val="0"/>
              </a:spcAft>
              <a:buFont typeface="Georgia" pitchFamily="18" charset="0"/>
              <a:buNone/>
            </a:pPr>
            <a:endParaRPr lang="en-US" altLang="en-US" sz="800">
              <a:latin typeface="Arial" charset="0"/>
              <a:cs typeface="Arial" charset="0"/>
            </a:endParaRPr>
          </a:p>
          <a:p>
            <a:pPr>
              <a:spcAft>
                <a:spcPct val="0"/>
              </a:spcAft>
            </a:pPr>
            <a:r>
              <a:rPr lang="en-US" altLang="en-US" b="1">
                <a:latin typeface="Arial" charset="0"/>
                <a:cs typeface="Arial" charset="0"/>
              </a:rPr>
              <a:t>Storming</a:t>
            </a:r>
            <a:r>
              <a:rPr lang="en-US" altLang="en-US">
                <a:latin typeface="Arial" charset="0"/>
                <a:cs typeface="Arial" charset="0"/>
              </a:rPr>
              <a:t> (Phase of Conflict)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Vying for Voice and resisting constraints to individuality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Lack of role clarity</a:t>
            </a:r>
          </a:p>
          <a:p>
            <a:pPr lvl="1">
              <a:spcAft>
                <a:spcPct val="0"/>
              </a:spcAft>
              <a:buFont typeface="Georgia" pitchFamily="18" charset="0"/>
              <a:buNone/>
            </a:pPr>
            <a:endParaRPr lang="en-US" altLang="en-US" sz="2000" b="1">
              <a:latin typeface="Arial" charset="0"/>
              <a:cs typeface="Arial" charset="0"/>
            </a:endParaRPr>
          </a:p>
        </p:txBody>
      </p:sp>
    </p:spTree>
  </p:cSld>
  <p:clrMapOvr>
    <a:masterClrMapping/>
  </p:clrMapOvr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endParaRPr lang="en-US"/>
          </a:p>
        </p:txBody>
      </p:sp>
      <p:sp>
        <p:nvSpPr>
          <p:cNvPr id="40963" name="Rectangle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</a:pPr>
            <a:r>
              <a:rPr lang="en-US" altLang="en-US" b="1">
                <a:latin typeface="Arial" charset="0"/>
                <a:cs typeface="Arial" charset="0"/>
              </a:rPr>
              <a:t>Norming</a:t>
            </a:r>
            <a:r>
              <a:rPr lang="en-US" altLang="en-US">
                <a:latin typeface="Arial" charset="0"/>
                <a:cs typeface="Arial" charset="0"/>
              </a:rPr>
              <a:t> (Constructive Communication)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Achieving cohesiveness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Trust developed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Shared leadership</a:t>
            </a:r>
          </a:p>
          <a:p>
            <a:pPr>
              <a:spcAft>
                <a:spcPct val="0"/>
              </a:spcAft>
            </a:pPr>
            <a:r>
              <a:rPr lang="en-US" altLang="en-US" b="1">
                <a:latin typeface="Arial" charset="0"/>
                <a:cs typeface="Arial" charset="0"/>
              </a:rPr>
              <a:t>Performing</a:t>
            </a:r>
            <a:r>
              <a:rPr lang="en-US" altLang="en-US">
                <a:latin typeface="Arial" charset="0"/>
                <a:cs typeface="Arial" charset="0"/>
              </a:rPr>
              <a:t> (Synergistic Collaboration)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Energy is focused on results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Flexible</a:t>
            </a:r>
          </a:p>
          <a:p>
            <a:pPr lvl="2">
              <a:spcAft>
                <a:spcPct val="0"/>
              </a:spcAft>
            </a:pPr>
            <a:r>
              <a:rPr lang="en-US" altLang="en-US">
                <a:latin typeface="Arial" charset="0"/>
                <a:cs typeface="Arial" charset="0"/>
              </a:rPr>
              <a:t>Highly productive</a:t>
            </a:r>
          </a:p>
          <a:p>
            <a:pPr>
              <a:spcAft>
                <a:spcPct val="0"/>
              </a:spcAft>
            </a:pPr>
            <a:r>
              <a:rPr lang="en-US" altLang="en-US" b="1">
                <a:latin typeface="Arial" charset="0"/>
                <a:cs typeface="Arial" charset="0"/>
              </a:rPr>
              <a:t>Adjourning </a:t>
            </a:r>
            <a:r>
              <a:rPr lang="en-US" altLang="en-US">
                <a:latin typeface="Arial" charset="0"/>
                <a:cs typeface="Arial" charset="0"/>
              </a:rPr>
              <a:t>(change in team)</a:t>
            </a:r>
          </a:p>
          <a:p>
            <a:pPr lvl="1">
              <a:spcAft>
                <a:spcPct val="0"/>
              </a:spcAft>
            </a:pPr>
            <a:r>
              <a:rPr lang="en-US" altLang="en-US" sz="2400">
                <a:latin typeface="Arial" charset="0"/>
                <a:cs typeface="Arial" charset="0"/>
              </a:rPr>
              <a:t>Momentum slows, yet remains productive</a:t>
            </a:r>
          </a:p>
        </p:txBody>
      </p:sp>
    </p:spTree>
  </p:cSld>
  <p:clrMapOvr>
    <a:masterClrMapping/>
  </p:clrMapOvr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1140" name="Rectangle 4"/>
          <p:cNvSpPr>
            <a:spLocks noGrp="1"/>
          </p:cNvSpPr>
          <p:nvPr>
            <p:ph type="ctrTitle"/>
          </p:nvPr>
        </p:nvSpPr>
        <p:spPr>
          <a:xfrm>
            <a:off x="685800" y="914400"/>
            <a:ext cx="7772400" cy="3733800"/>
          </a:xfrm>
        </p:spPr>
        <p:txBody>
          <a:bodyPr/>
          <a:lstStyle/>
          <a:p>
            <a:pPr>
              <a:defRPr/>
            </a:pPr>
            <a:r>
              <a:rPr lang="en-US" altLang="en-US" dirty="0"/>
              <a:t>How do we move our team forward?</a:t>
            </a:r>
          </a:p>
        </p:txBody>
      </p:sp>
    </p:spTree>
  </p:cSld>
  <p:clrMapOvr>
    <a:masterClrMapping/>
  </p:clrMapOvr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106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 dirty="0"/>
              <a:t>What is consensus?</a:t>
            </a:r>
          </a:p>
        </p:txBody>
      </p:sp>
      <p:sp>
        <p:nvSpPr>
          <p:cNvPr id="43011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Aft>
                <a:spcPct val="0"/>
              </a:spcAft>
              <a:buFont typeface="Georgia" pitchFamily="18" charset="0"/>
              <a:buNone/>
            </a:pPr>
            <a:r>
              <a:rPr lang="en-US" altLang="en-US">
                <a:latin typeface="Arial" charset="0"/>
                <a:cs typeface="Arial" charset="0"/>
              </a:rPr>
              <a:t>   It involves each person reviewing his or her position in light of others’ evidence and experiences, and feels comfortable in retaining or changing his or her position.  </a:t>
            </a:r>
          </a:p>
          <a:p>
            <a:pPr>
              <a:spcAft>
                <a:spcPct val="0"/>
              </a:spcAft>
              <a:buFont typeface="Georgia" pitchFamily="18" charset="0"/>
              <a:buNone/>
            </a:pPr>
            <a:r>
              <a:rPr lang="en-US" altLang="en-US">
                <a:latin typeface="Arial" charset="0"/>
                <a:cs typeface="Arial" charset="0"/>
              </a:rPr>
              <a:t>   </a:t>
            </a:r>
          </a:p>
          <a:p>
            <a:pPr>
              <a:spcAft>
                <a:spcPct val="0"/>
              </a:spcAft>
              <a:buFont typeface="Georgia" pitchFamily="18" charset="0"/>
              <a:buNone/>
            </a:pPr>
            <a:r>
              <a:rPr lang="en-US" altLang="en-US">
                <a:latin typeface="Arial" charset="0"/>
                <a:cs typeface="Arial" charset="0"/>
              </a:rPr>
              <a:t>   </a:t>
            </a:r>
            <a:r>
              <a:rPr lang="en-US" altLang="en-US" b="1">
                <a:latin typeface="Arial" charset="0"/>
                <a:cs typeface="Arial" charset="0"/>
              </a:rPr>
              <a:t>It is the voluntary giving of consent for a </a:t>
            </a:r>
            <a:r>
              <a:rPr lang="en-US" altLang="en-US" b="1" i="1">
                <a:latin typeface="Arial" charset="0"/>
                <a:cs typeface="Arial" charset="0"/>
              </a:rPr>
              <a:t>group</a:t>
            </a:r>
            <a:r>
              <a:rPr lang="en-US" altLang="en-US" b="1">
                <a:latin typeface="Arial" charset="0"/>
                <a:cs typeface="Arial" charset="0"/>
              </a:rPr>
              <a:t> decision.</a:t>
            </a:r>
          </a:p>
        </p:txBody>
      </p:sp>
    </p:spTree>
  </p:cSld>
  <p:clrMapOvr>
    <a:masterClrMapping/>
  </p:clrMapOvr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8130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/>
              <a:t>Consensus </a:t>
            </a:r>
          </a:p>
        </p:txBody>
      </p:sp>
      <p:sp>
        <p:nvSpPr>
          <p:cNvPr id="44035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lnSpc>
                <a:spcPct val="90000"/>
              </a:lnSpc>
              <a:spcAft>
                <a:spcPct val="0"/>
              </a:spcAft>
              <a:buFont typeface="Georgia" pitchFamily="18" charset="0"/>
              <a:buNone/>
            </a:pPr>
            <a:r>
              <a:rPr lang="en-US" altLang="en-US" dirty="0">
                <a:latin typeface="Arial" charset="0"/>
                <a:cs typeface="Arial" charset="0"/>
              </a:rPr>
              <a:t>….is when each individual team member can nod “yes” to these types of questions</a:t>
            </a:r>
          </a:p>
          <a:p>
            <a:pPr>
              <a:lnSpc>
                <a:spcPct val="90000"/>
              </a:lnSpc>
              <a:spcAft>
                <a:spcPct val="0"/>
              </a:spcAft>
              <a:buFont typeface="Georgia" pitchFamily="18" charset="0"/>
              <a:buNone/>
            </a:pPr>
            <a:endParaRPr lang="en-US" altLang="en-US" dirty="0">
              <a:latin typeface="Arial" charset="0"/>
              <a:cs typeface="Arial" charset="0"/>
            </a:endParaRPr>
          </a:p>
          <a:p>
            <a:pPr>
              <a:lnSpc>
                <a:spcPct val="90000"/>
              </a:lnSpc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660066"/>
                </a:solidFill>
                <a:latin typeface="Arial" charset="0"/>
                <a:cs typeface="Arial" charset="0"/>
              </a:rPr>
              <a:t>Will you agree this is the next step?</a:t>
            </a:r>
          </a:p>
          <a:p>
            <a:pPr>
              <a:lnSpc>
                <a:spcPct val="90000"/>
              </a:lnSpc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660066"/>
                </a:solidFill>
                <a:latin typeface="Arial" charset="0"/>
                <a:cs typeface="Arial" charset="0"/>
              </a:rPr>
              <a:t>Can you live with this position?</a:t>
            </a:r>
          </a:p>
          <a:p>
            <a:pPr>
              <a:lnSpc>
                <a:spcPct val="90000"/>
              </a:lnSpc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660066"/>
                </a:solidFill>
                <a:latin typeface="Arial" charset="0"/>
                <a:cs typeface="Arial" charset="0"/>
              </a:rPr>
              <a:t>Are you comfortable with this course of action?</a:t>
            </a:r>
          </a:p>
          <a:p>
            <a:pPr>
              <a:lnSpc>
                <a:spcPct val="90000"/>
              </a:lnSpc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solidFill>
                  <a:srgbClr val="660066"/>
                </a:solidFill>
                <a:latin typeface="Arial" charset="0"/>
                <a:cs typeface="Arial" charset="0"/>
              </a:rPr>
              <a:t>Can you support this alternative?</a:t>
            </a:r>
          </a:p>
          <a:p>
            <a:pPr>
              <a:lnSpc>
                <a:spcPct val="90000"/>
              </a:lnSpc>
              <a:spcAft>
                <a:spcPct val="0"/>
              </a:spcAft>
              <a:buFont typeface="Georgia" pitchFamily="18" charset="0"/>
              <a:buNone/>
            </a:pPr>
            <a:endParaRPr lang="en-US" altLang="en-US" dirty="0">
              <a:solidFill>
                <a:srgbClr val="9933FF"/>
              </a:solidFill>
              <a:latin typeface="Arial" charset="0"/>
              <a:cs typeface="Arial" charset="0"/>
            </a:endParaRPr>
          </a:p>
          <a:p>
            <a:pPr lvl="1" algn="ctr">
              <a:lnSpc>
                <a:spcPct val="90000"/>
              </a:lnSpc>
              <a:spcAft>
                <a:spcPct val="0"/>
              </a:spcAft>
              <a:buFont typeface="Georgia" pitchFamily="18" charset="0"/>
              <a:buNone/>
            </a:pPr>
            <a:r>
              <a:rPr lang="en-US" altLang="en-US" sz="3200" b="1" i="1" dirty="0">
                <a:latin typeface="Arial" charset="0"/>
                <a:cs typeface="Arial" charset="0"/>
              </a:rPr>
              <a:t>Teams own the results</a:t>
            </a:r>
          </a:p>
        </p:txBody>
      </p:sp>
    </p:spTree>
  </p:cSld>
  <p:clrMapOvr>
    <a:masterClrMapping/>
  </p:clrMapOvr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4400" dirty="0"/>
              <a:t>Presentation Guidelines</a:t>
            </a:r>
          </a:p>
        </p:txBody>
      </p:sp>
      <p:pic>
        <p:nvPicPr>
          <p:cNvPr id="45059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228600" y="1752600"/>
            <a:ext cx="8521700" cy="32766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5060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2025" y="5457825"/>
            <a:ext cx="4219575" cy="56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4400" dirty="0"/>
              <a:t>Presentation Guidelines</a:t>
            </a:r>
          </a:p>
        </p:txBody>
      </p:sp>
      <p:pic>
        <p:nvPicPr>
          <p:cNvPr id="46083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4753" b="-3116"/>
          <a:stretch>
            <a:fillRect/>
          </a:stretch>
        </p:blipFill>
        <p:spPr>
          <a:xfrm>
            <a:off x="381000" y="1524000"/>
            <a:ext cx="7858125" cy="38100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6084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2025" y="5457825"/>
            <a:ext cx="4219575" cy="56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4400" dirty="0"/>
              <a:t>Presentation Guidelines</a:t>
            </a:r>
          </a:p>
        </p:txBody>
      </p:sp>
      <p:pic>
        <p:nvPicPr>
          <p:cNvPr id="47107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400" y="1752600"/>
            <a:ext cx="8278813" cy="3290888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7108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2025" y="5457825"/>
            <a:ext cx="4219575" cy="56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4400" dirty="0"/>
              <a:t>Presentation Guidelines</a:t>
            </a:r>
          </a:p>
        </p:txBody>
      </p:sp>
      <p:pic>
        <p:nvPicPr>
          <p:cNvPr id="48131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685800" y="2057400"/>
            <a:ext cx="6788150" cy="2438400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8132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2025" y="5457825"/>
            <a:ext cx="4219575" cy="56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sz="4400" dirty="0"/>
              <a:t>Presentation Guidelines</a:t>
            </a:r>
          </a:p>
        </p:txBody>
      </p:sp>
      <p:pic>
        <p:nvPicPr>
          <p:cNvPr id="49155" name="Picture 2"/>
          <p:cNvPicPr>
            <a:picLocks noGrp="1" noChangeAspect="1" noChangeArrowheads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>
          <a:xfrm>
            <a:off x="152399" y="1752600"/>
            <a:ext cx="7488263" cy="3705225"/>
          </a:xfrm>
          <a:noFill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  <p:pic>
        <p:nvPicPr>
          <p:cNvPr id="49156" name="Picture 3"/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772025" y="5457825"/>
            <a:ext cx="4219575" cy="56197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</a:extLst>
        </p:spPr>
      </p:pic>
    </p:spTree>
  </p:cSld>
  <p:clrMapOvr>
    <a:masterClrMapping/>
  </p:clrMapOvr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Title 6"/>
          <p:cNvSpPr>
            <a:spLocks noGrp="1"/>
          </p:cNvSpPr>
          <p:nvPr>
            <p:ph type="ctrTitle"/>
          </p:nvPr>
        </p:nvSpPr>
        <p:spPr>
          <a:xfrm>
            <a:off x="685800" y="1676400"/>
            <a:ext cx="7772400" cy="3276600"/>
          </a:xfrm>
        </p:spPr>
        <p:txBody>
          <a:bodyPr/>
          <a:lstStyle/>
          <a:p>
            <a:pPr>
              <a:defRPr/>
            </a:pPr>
            <a:r>
              <a:rPr lang="en-US" dirty="0"/>
              <a:t>Questions ?</a:t>
            </a:r>
          </a:p>
        </p:txBody>
      </p:sp>
    </p:spTree>
  </p:cSld>
  <p:clrMapOvr>
    <a:masterClrMapping/>
  </p:clrMapOvr>
</p:sld>
</file>

<file path=ppt/slides/slide3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1378" name="Rectangle 2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>
              <a:defRPr/>
            </a:pPr>
            <a:r>
              <a:rPr lang="en-US" altLang="en-US"/>
              <a:t>References:</a:t>
            </a:r>
          </a:p>
        </p:txBody>
      </p:sp>
      <p:sp>
        <p:nvSpPr>
          <p:cNvPr id="51203" name="Rectangle 3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latin typeface="Arial" charset="0"/>
                <a:cs typeface="Arial" charset="0"/>
                <a:hlinkClick r:id="rId2"/>
              </a:rPr>
              <a:t>http://managementhelp.org</a:t>
            </a:r>
            <a:endParaRPr lang="en-US" altLang="en-US" dirty="0">
              <a:latin typeface="Arial" charset="0"/>
              <a:cs typeface="Arial" charset="0"/>
            </a:endParaRPr>
          </a:p>
          <a:p>
            <a:pPr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latin typeface="Arial" charset="0"/>
                <a:cs typeface="Arial" charset="0"/>
              </a:rPr>
              <a:t>IAF:  International Association of Facilitators @ www.iaf-world.org</a:t>
            </a:r>
          </a:p>
          <a:p>
            <a:pPr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latin typeface="Arial" charset="0"/>
                <a:cs typeface="Arial" charset="0"/>
              </a:rPr>
              <a:t>ASTD:  American Society of Training and Development @ </a:t>
            </a:r>
            <a:r>
              <a:rPr lang="en-US" altLang="en-US" dirty="0">
                <a:latin typeface="Arial" charset="0"/>
                <a:cs typeface="Arial" charset="0"/>
                <a:hlinkClick r:id="rId3"/>
              </a:rPr>
              <a:t>www.ASTD.org</a:t>
            </a:r>
            <a:endParaRPr lang="en-US" altLang="en-US" dirty="0">
              <a:latin typeface="Arial" charset="0"/>
              <a:cs typeface="Arial" charset="0"/>
            </a:endParaRPr>
          </a:p>
          <a:p>
            <a:pPr>
              <a:spcBef>
                <a:spcPts val="1200"/>
              </a:spcBef>
              <a:spcAft>
                <a:spcPct val="0"/>
              </a:spcAft>
            </a:pPr>
            <a:r>
              <a:rPr lang="en-US" altLang="en-US" dirty="0">
                <a:latin typeface="Arial" charset="0"/>
                <a:cs typeface="Arial" charset="0"/>
              </a:rPr>
              <a:t>The Facilitators Field Book 2</a:t>
            </a:r>
            <a:r>
              <a:rPr lang="en-US" altLang="en-US" baseline="30000" dirty="0">
                <a:latin typeface="Arial" charset="0"/>
                <a:cs typeface="Arial" charset="0"/>
              </a:rPr>
              <a:t>nd</a:t>
            </a:r>
            <a:r>
              <a:rPr lang="en-US" altLang="en-US" dirty="0">
                <a:latin typeface="Arial" charset="0"/>
                <a:cs typeface="Arial" charset="0"/>
              </a:rPr>
              <a:t> edition, Thomas Justice and David Jamieson, AMACOM, New York, 2006</a:t>
            </a:r>
          </a:p>
        </p:txBody>
      </p:sp>
    </p:spTree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1_Executive">
  <a:themeElements>
    <a:clrScheme name="Executive">
      <a:dk1>
        <a:sysClr val="windowText" lastClr="000000"/>
      </a:dk1>
      <a:lt1>
        <a:sysClr val="window" lastClr="FFFFFF"/>
      </a:lt1>
      <a:dk2>
        <a:srgbClr val="2F5897"/>
      </a:dk2>
      <a:lt2>
        <a:srgbClr val="E4E9EF"/>
      </a:lt2>
      <a:accent1>
        <a:srgbClr val="6076B4"/>
      </a:accent1>
      <a:accent2>
        <a:srgbClr val="9C5252"/>
      </a:accent2>
      <a:accent3>
        <a:srgbClr val="E68422"/>
      </a:accent3>
      <a:accent4>
        <a:srgbClr val="846648"/>
      </a:accent4>
      <a:accent5>
        <a:srgbClr val="63891F"/>
      </a:accent5>
      <a:accent6>
        <a:srgbClr val="758085"/>
      </a:accent6>
      <a:hlink>
        <a:srgbClr val="3399FF"/>
      </a:hlink>
      <a:folHlink>
        <a:srgbClr val="B2B2B2"/>
      </a:folHlink>
    </a:clrScheme>
    <a:fontScheme name="Executive">
      <a:majorFont>
        <a:latin typeface="Century Gothic"/>
        <a:ea typeface=""/>
        <a:cs typeface=""/>
        <a:font script="Jpan" typeface="HGｺﾞｼｯｸM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Palatino Linotype"/>
        <a:ea typeface=""/>
        <a:cs typeface=""/>
        <a:font script="Jpan" typeface="HGS明朝E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Browalli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inorFont>
    </a:fontScheme>
    <a:fmtScheme name="Executiv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8575" cap="flat" cmpd="sng" algn="ctr">
          <a:solidFill>
            <a:schemeClr val="phClr"/>
          </a:solidFill>
          <a:prstDash val="solid"/>
        </a:ln>
        <a:ln w="508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50000">
              <a:schemeClr val="phClr">
                <a:tint val="80000"/>
                <a:satMod val="250000"/>
              </a:schemeClr>
            </a:gs>
            <a:gs pos="76000">
              <a:schemeClr val="phClr">
                <a:tint val="90000"/>
                <a:shade val="90000"/>
                <a:satMod val="200000"/>
              </a:schemeClr>
            </a:gs>
            <a:gs pos="92000">
              <a:schemeClr val="phClr">
                <a:tint val="90000"/>
                <a:shade val="70000"/>
                <a:satMod val="250000"/>
              </a:schemeClr>
            </a:gs>
          </a:gsLst>
          <a:path path="circle">
            <a:fillToRect l="50000" t="50000" r="50000" b="50000"/>
          </a:path>
        </a:gradFill>
        <a:blipFill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Executive</Template>
  <TotalTime>1649</TotalTime>
  <Words>902</Words>
  <Application>Microsoft Office PowerPoint</Application>
  <PresentationFormat>On-screen Show (4:3)</PresentationFormat>
  <Paragraphs>156</Paragraphs>
  <Slides>36</Slides>
  <Notes>5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36</vt:i4>
      </vt:variant>
    </vt:vector>
  </HeadingPairs>
  <TitlesOfParts>
    <vt:vector size="45" baseType="lpstr">
      <vt:lpstr>Arial</vt:lpstr>
      <vt:lpstr>Bookman Old Style</vt:lpstr>
      <vt:lpstr>Calibri</vt:lpstr>
      <vt:lpstr>Century Gothic</vt:lpstr>
      <vt:lpstr>Courier New</vt:lpstr>
      <vt:lpstr>Georgia</vt:lpstr>
      <vt:lpstr>Palatino Linotype</vt:lpstr>
      <vt:lpstr>Wingdings</vt:lpstr>
      <vt:lpstr>1_Executive</vt:lpstr>
      <vt:lpstr>Welcome Back! Day 2  Facilitation  and  Team Development © Wisconsin Organization of Nurse Executives</vt:lpstr>
      <vt:lpstr>Objectives</vt:lpstr>
      <vt:lpstr>PowerPoint Presentation</vt:lpstr>
      <vt:lpstr>Facilitator</vt:lpstr>
      <vt:lpstr>Characteristics of Good Facilitators</vt:lpstr>
      <vt:lpstr>Managing the Environment for Productive Meetings</vt:lpstr>
      <vt:lpstr>What are Ground Rules?</vt:lpstr>
      <vt:lpstr>Examples of  Ground Rules</vt:lpstr>
      <vt:lpstr>Encouraging Participation</vt:lpstr>
      <vt:lpstr>PowerPoint Presentation</vt:lpstr>
      <vt:lpstr>PowerPoint Presentation</vt:lpstr>
      <vt:lpstr>Killer Phrases</vt:lpstr>
      <vt:lpstr>Things you will hear!</vt:lpstr>
      <vt:lpstr>Body Language</vt:lpstr>
      <vt:lpstr>PowerPoint Presentation</vt:lpstr>
      <vt:lpstr>PowerPoint Presentation</vt:lpstr>
      <vt:lpstr>What a facilitator must know about negativity….</vt:lpstr>
      <vt:lpstr>Common Problems Created by Individuals</vt:lpstr>
      <vt:lpstr>What if a member does not participate in conversations? or Continually has side conversations? or  Is always negative with other’s suggestions?</vt:lpstr>
      <vt:lpstr>So now what do you do?</vt:lpstr>
      <vt:lpstr>Can a facilitator “shut down” a group?</vt:lpstr>
      <vt:lpstr>Common Problems created by the WHOLE group</vt:lpstr>
      <vt:lpstr>It might help to understand a bit about the stages of team development</vt:lpstr>
      <vt:lpstr>TEAM</vt:lpstr>
      <vt:lpstr>Team Development</vt:lpstr>
      <vt:lpstr>PowerPoint Presentation</vt:lpstr>
      <vt:lpstr>How do we move our team forward?</vt:lpstr>
      <vt:lpstr>What is consensus?</vt:lpstr>
      <vt:lpstr>Consensus </vt:lpstr>
      <vt:lpstr>Presentation Guidelines</vt:lpstr>
      <vt:lpstr>Presentation Guidelines</vt:lpstr>
      <vt:lpstr>Presentation Guidelines</vt:lpstr>
      <vt:lpstr>Presentation Guidelines</vt:lpstr>
      <vt:lpstr>Presentation Guidelines</vt:lpstr>
      <vt:lpstr>Questions ?</vt:lpstr>
      <vt:lpstr>References: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Self as Leader</dc:title>
  <dc:creator>user</dc:creator>
  <cp:lastModifiedBy>Teresa Prattke</cp:lastModifiedBy>
  <cp:revision>162</cp:revision>
  <cp:lastPrinted>2017-01-02T16:10:46Z</cp:lastPrinted>
  <dcterms:created xsi:type="dcterms:W3CDTF">2011-07-14T01:59:34Z</dcterms:created>
  <dcterms:modified xsi:type="dcterms:W3CDTF">2017-04-13T19:15:33Z</dcterms:modified>
</cp:coreProperties>
</file>