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60" r:id="rId2"/>
  </p:sldMasterIdLst>
  <p:notesMasterIdLst>
    <p:notesMasterId r:id="rId41"/>
  </p:notesMasterIdLst>
  <p:sldIdLst>
    <p:sldId id="406" r:id="rId3"/>
    <p:sldId id="256" r:id="rId4"/>
    <p:sldId id="369" r:id="rId5"/>
    <p:sldId id="370" r:id="rId6"/>
    <p:sldId id="371" r:id="rId7"/>
    <p:sldId id="372" r:id="rId8"/>
    <p:sldId id="373" r:id="rId9"/>
    <p:sldId id="374" r:id="rId10"/>
    <p:sldId id="375" r:id="rId11"/>
    <p:sldId id="376" r:id="rId12"/>
    <p:sldId id="377" r:id="rId13"/>
    <p:sldId id="378" r:id="rId14"/>
    <p:sldId id="379" r:id="rId15"/>
    <p:sldId id="380" r:id="rId16"/>
    <p:sldId id="381" r:id="rId17"/>
    <p:sldId id="382" r:id="rId18"/>
    <p:sldId id="383" r:id="rId19"/>
    <p:sldId id="384" r:id="rId20"/>
    <p:sldId id="385" r:id="rId21"/>
    <p:sldId id="386" r:id="rId22"/>
    <p:sldId id="387" r:id="rId23"/>
    <p:sldId id="388" r:id="rId24"/>
    <p:sldId id="389" r:id="rId25"/>
    <p:sldId id="390" r:id="rId26"/>
    <p:sldId id="391" r:id="rId27"/>
    <p:sldId id="393" r:id="rId28"/>
    <p:sldId id="394" r:id="rId29"/>
    <p:sldId id="395" r:id="rId30"/>
    <p:sldId id="405" r:id="rId31"/>
    <p:sldId id="396" r:id="rId32"/>
    <p:sldId id="397" r:id="rId33"/>
    <p:sldId id="398" r:id="rId34"/>
    <p:sldId id="399" r:id="rId35"/>
    <p:sldId id="400" r:id="rId36"/>
    <p:sldId id="401" r:id="rId37"/>
    <p:sldId id="402" r:id="rId38"/>
    <p:sldId id="403" r:id="rId39"/>
    <p:sldId id="40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1886"/>
    <a:srgbClr val="8989FF"/>
    <a:srgbClr val="4FFF4F"/>
    <a:srgbClr val="FC695A"/>
    <a:srgbClr val="B4003C"/>
    <a:srgbClr val="7171FF"/>
    <a:srgbClr val="FB4D3B"/>
    <a:srgbClr val="EC8C23"/>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85" autoAdjust="0"/>
    <p:restoredTop sz="97176" autoAdjust="0"/>
  </p:normalViewPr>
  <p:slideViewPr>
    <p:cSldViewPr>
      <p:cViewPr varScale="1">
        <p:scale>
          <a:sx n="90" d="100"/>
          <a:sy n="90" d="100"/>
        </p:scale>
        <p:origin x="-75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4B9A99-48BF-41C2-8D31-1DF272C7E1EA}" type="datetimeFigureOut">
              <a:rPr lang="en-US" smtClean="0"/>
              <a:t>2/16/2017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ECE927-5056-4FD0-8C11-A7FBA6183686}" type="slidenum">
              <a:rPr lang="en-US" smtClean="0"/>
              <a:t>‹#›</a:t>
            </a:fld>
            <a:endParaRPr lang="en-US" dirty="0"/>
          </a:p>
        </p:txBody>
      </p:sp>
    </p:spTree>
    <p:extLst>
      <p:ext uri="{BB962C8B-B14F-4D97-AF65-F5344CB8AC3E}">
        <p14:creationId xmlns:p14="http://schemas.microsoft.com/office/powerpoint/2010/main" val="3161048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Good morning…</a:t>
            </a:r>
          </a:p>
          <a:p>
            <a:endParaRPr lang="en-US" altLang="en-US" dirty="0" smtClean="0"/>
          </a:p>
          <a:p>
            <a:r>
              <a:rPr lang="en-US" altLang="en-US" dirty="0" smtClean="0"/>
              <a:t>Give brief intro </a:t>
            </a:r>
          </a:p>
          <a:p>
            <a:endParaRPr lang="en-US" altLang="en-US" dirty="0" smtClean="0"/>
          </a:p>
          <a:p>
            <a:r>
              <a:rPr lang="en-US" altLang="en-US" dirty="0" smtClean="0"/>
              <a:t>As a leader, having great communication skills is essential.</a:t>
            </a:r>
          </a:p>
          <a:p>
            <a:endParaRPr lang="en-US" altLang="en-US" dirty="0" smtClean="0"/>
          </a:p>
          <a:p>
            <a:r>
              <a:rPr lang="en-US" altLang="en-US" dirty="0" smtClean="0"/>
              <a:t>Haven’t we all experience this….think about some of the interactions you have had with patients-we think we are communicating and when we validate …it is not at all what we said….</a:t>
            </a:r>
          </a:p>
          <a:p>
            <a:endParaRPr lang="en-US" altLang="en-US" dirty="0" smtClean="0"/>
          </a:p>
          <a:p>
            <a:r>
              <a:rPr lang="en-US" altLang="en-US" dirty="0" smtClean="0"/>
              <a:t>As you are going to hear…..in leadership the same barriers and miscommunications can exist.</a:t>
            </a:r>
            <a:endParaRPr lang="en-US" dirty="0"/>
          </a:p>
        </p:txBody>
      </p:sp>
      <p:sp>
        <p:nvSpPr>
          <p:cNvPr id="4" name="Slide Number Placeholder 3"/>
          <p:cNvSpPr>
            <a:spLocks noGrp="1"/>
          </p:cNvSpPr>
          <p:nvPr>
            <p:ph type="sldNum" sz="quarter" idx="10"/>
          </p:nvPr>
        </p:nvSpPr>
        <p:spPr/>
        <p:txBody>
          <a:bodyPr/>
          <a:lstStyle/>
          <a:p>
            <a:fld id="{AFECE927-5056-4FD0-8C11-A7FBA6183686}" type="slidenum">
              <a:rPr lang="en-US" smtClean="0"/>
              <a:t>2</a:t>
            </a:fld>
            <a:endParaRPr lang="en-US" dirty="0"/>
          </a:p>
        </p:txBody>
      </p:sp>
    </p:spTree>
    <p:extLst>
      <p:ext uri="{BB962C8B-B14F-4D97-AF65-F5344CB8AC3E}">
        <p14:creationId xmlns:p14="http://schemas.microsoft.com/office/powerpoint/2010/main" val="22186878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Think of the times that someone has really gotten bent out of shape over something…..and really, it wasn’t that one thing that frustrated them, it just happened to be the last thing that set them off.</a:t>
            </a:r>
          </a:p>
          <a:p>
            <a:endParaRPr lang="en-US" altLang="en-US" dirty="0" smtClean="0"/>
          </a:p>
          <a:p>
            <a:r>
              <a:rPr lang="en-US" altLang="en-US" dirty="0" smtClean="0"/>
              <a:t>Get to understand what is really going on with people…..is the one event really the issue…or are there other things.</a:t>
            </a:r>
          </a:p>
          <a:p>
            <a:endParaRPr lang="en-US" altLang="en-US" dirty="0" smtClean="0"/>
          </a:p>
          <a:p>
            <a:r>
              <a:rPr lang="en-US" altLang="en-US" dirty="0" smtClean="0"/>
              <a:t>Share an example of when communication was misunderstood in my role.</a:t>
            </a:r>
          </a:p>
          <a:p>
            <a:endParaRPr lang="en-US" dirty="0"/>
          </a:p>
        </p:txBody>
      </p:sp>
      <p:sp>
        <p:nvSpPr>
          <p:cNvPr id="4" name="Slide Number Placeholder 3"/>
          <p:cNvSpPr>
            <a:spLocks noGrp="1"/>
          </p:cNvSpPr>
          <p:nvPr>
            <p:ph type="sldNum" sz="quarter" idx="10"/>
          </p:nvPr>
        </p:nvSpPr>
        <p:spPr/>
        <p:txBody>
          <a:bodyPr/>
          <a:lstStyle/>
          <a:p>
            <a:fld id="{AFECE927-5056-4FD0-8C11-A7FBA6183686}" type="slidenum">
              <a:rPr lang="en-US" smtClean="0"/>
              <a:t>12</a:t>
            </a:fld>
            <a:endParaRPr lang="en-US" dirty="0"/>
          </a:p>
        </p:txBody>
      </p:sp>
    </p:spTree>
    <p:extLst>
      <p:ext uri="{BB962C8B-B14F-4D97-AF65-F5344CB8AC3E}">
        <p14:creationId xmlns:p14="http://schemas.microsoft.com/office/powerpoint/2010/main" val="23254806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t>We have learned that this is true even when dealing with patients.  As leaders, this is no different.  We must be aware of the barriers in communication and the route of communication that is most effective for the circumstance and for the receiver.  With our patients we use “teach back”.  Even as leaders, teach back is an essential tool.</a:t>
            </a:r>
          </a:p>
          <a:p>
            <a:endParaRPr lang="en-US" dirty="0"/>
          </a:p>
        </p:txBody>
      </p:sp>
      <p:sp>
        <p:nvSpPr>
          <p:cNvPr id="4" name="Slide Number Placeholder 3"/>
          <p:cNvSpPr>
            <a:spLocks noGrp="1"/>
          </p:cNvSpPr>
          <p:nvPr>
            <p:ph type="sldNum" sz="quarter" idx="10"/>
          </p:nvPr>
        </p:nvSpPr>
        <p:spPr/>
        <p:txBody>
          <a:bodyPr/>
          <a:lstStyle/>
          <a:p>
            <a:fld id="{AFECE927-5056-4FD0-8C11-A7FBA6183686}" type="slidenum">
              <a:rPr lang="en-US" smtClean="0"/>
              <a:t>13</a:t>
            </a:fld>
            <a:endParaRPr lang="en-US" dirty="0"/>
          </a:p>
        </p:txBody>
      </p:sp>
    </p:spTree>
    <p:extLst>
      <p:ext uri="{BB962C8B-B14F-4D97-AF65-F5344CB8AC3E}">
        <p14:creationId xmlns:p14="http://schemas.microsoft.com/office/powerpoint/2010/main" val="15460027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As a leader, do you make eye contact….are you using your phone while others are talking to you…..Do you have your back to the person that is trying to engage you?</a:t>
            </a:r>
          </a:p>
          <a:p>
            <a:endParaRPr lang="en-US" altLang="en-US" dirty="0" smtClean="0"/>
          </a:p>
          <a:p>
            <a:endParaRPr lang="en-US" altLang="en-US" dirty="0" smtClean="0"/>
          </a:p>
          <a:p>
            <a:r>
              <a:rPr lang="en-US" altLang="en-US" dirty="0" smtClean="0"/>
              <a:t>Understand the rules of the culture…..(treat others as to how they want to be treated) </a:t>
            </a:r>
          </a:p>
          <a:p>
            <a:endParaRPr lang="en-US" dirty="0"/>
          </a:p>
        </p:txBody>
      </p:sp>
      <p:sp>
        <p:nvSpPr>
          <p:cNvPr id="4" name="Slide Number Placeholder 3"/>
          <p:cNvSpPr>
            <a:spLocks noGrp="1"/>
          </p:cNvSpPr>
          <p:nvPr>
            <p:ph type="sldNum" sz="quarter" idx="10"/>
          </p:nvPr>
        </p:nvSpPr>
        <p:spPr/>
        <p:txBody>
          <a:bodyPr/>
          <a:lstStyle/>
          <a:p>
            <a:fld id="{AFECE927-5056-4FD0-8C11-A7FBA6183686}" type="slidenum">
              <a:rPr lang="en-US" smtClean="0"/>
              <a:t>14</a:t>
            </a:fld>
            <a:endParaRPr lang="en-US" dirty="0"/>
          </a:p>
        </p:txBody>
      </p:sp>
    </p:spTree>
    <p:extLst>
      <p:ext uri="{BB962C8B-B14F-4D97-AF65-F5344CB8AC3E}">
        <p14:creationId xmlns:p14="http://schemas.microsoft.com/office/powerpoint/2010/main" val="10893708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Sometimes you need to practice your communication.  As a new leader, find a mentor that can guide you.  Esp. when you are going into a difficult conversation.  I recommend the book: Crucial Conversations:    Patterson, K., </a:t>
            </a:r>
            <a:r>
              <a:rPr lang="en-US" altLang="en-US" dirty="0" err="1" smtClean="0"/>
              <a:t>Grenny</a:t>
            </a:r>
            <a:r>
              <a:rPr lang="en-US" altLang="en-US" dirty="0" smtClean="0"/>
              <a:t>, J., McMillan, R., </a:t>
            </a:r>
            <a:r>
              <a:rPr lang="en-US" altLang="en-US" dirty="0" err="1" smtClean="0"/>
              <a:t>Switzler</a:t>
            </a:r>
            <a:r>
              <a:rPr lang="en-US" altLang="en-US" dirty="0" smtClean="0"/>
              <a:t>, A. (2002).  </a:t>
            </a:r>
            <a:r>
              <a:rPr lang="en-US" altLang="en-US" i="1" dirty="0" smtClean="0"/>
              <a:t>Crucial conversations</a:t>
            </a:r>
            <a:r>
              <a:rPr lang="en-US" altLang="en-US" dirty="0" smtClean="0"/>
              <a:t>.  </a:t>
            </a:r>
          </a:p>
          <a:p>
            <a:r>
              <a:rPr lang="en-US" altLang="en-US" dirty="0" smtClean="0"/>
              <a:t>        New York, NY: McGraw Hill.  </a:t>
            </a:r>
          </a:p>
          <a:p>
            <a:endParaRPr lang="en-US" dirty="0"/>
          </a:p>
        </p:txBody>
      </p:sp>
      <p:sp>
        <p:nvSpPr>
          <p:cNvPr id="4" name="Slide Number Placeholder 3"/>
          <p:cNvSpPr>
            <a:spLocks noGrp="1"/>
          </p:cNvSpPr>
          <p:nvPr>
            <p:ph type="sldNum" sz="quarter" idx="10"/>
          </p:nvPr>
        </p:nvSpPr>
        <p:spPr/>
        <p:txBody>
          <a:bodyPr/>
          <a:lstStyle/>
          <a:p>
            <a:fld id="{AFECE927-5056-4FD0-8C11-A7FBA6183686}" type="slidenum">
              <a:rPr lang="en-US" smtClean="0"/>
              <a:t>16</a:t>
            </a:fld>
            <a:endParaRPr lang="en-US" dirty="0"/>
          </a:p>
        </p:txBody>
      </p:sp>
    </p:spTree>
    <p:extLst>
      <p:ext uri="{BB962C8B-B14F-4D97-AF65-F5344CB8AC3E}">
        <p14:creationId xmlns:p14="http://schemas.microsoft.com/office/powerpoint/2010/main" val="42143412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Practice your skills.  Just as you did being a nurse, being a leader requires you to continue to learn and practice!!!</a:t>
            </a:r>
          </a:p>
          <a:p>
            <a:endParaRPr lang="en-US" altLang="en-US" dirty="0" smtClean="0"/>
          </a:p>
          <a:p>
            <a:r>
              <a:rPr lang="en-US" altLang="en-US" dirty="0" smtClean="0"/>
              <a:t>Proof-read or have others read your work if you are preparing a document that is going out to your team/department.  Learn how to convey your messages clearly and concisely.</a:t>
            </a:r>
          </a:p>
          <a:p>
            <a:endParaRPr lang="en-US" altLang="en-US" dirty="0" smtClean="0"/>
          </a:p>
          <a:p>
            <a:r>
              <a:rPr lang="en-US" altLang="en-US" dirty="0" smtClean="0"/>
              <a:t>Practice listening.  This can be a challenge.  Often as a nurse, you wanted to fix or immediately act.  Sometimes you have to validate whether someone is talking to you because they want your help, or because they just want you to listen.</a:t>
            </a:r>
          </a:p>
          <a:p>
            <a:endParaRPr lang="en-US" altLang="en-US" dirty="0" smtClean="0"/>
          </a:p>
          <a:p>
            <a:r>
              <a:rPr lang="en-US" altLang="en-US" dirty="0" smtClean="0"/>
              <a:t>On going reading is critical.  Often I use my own library of books for those I am mentoring.  </a:t>
            </a:r>
          </a:p>
          <a:p>
            <a:endParaRPr lang="en-US" dirty="0"/>
          </a:p>
        </p:txBody>
      </p:sp>
      <p:sp>
        <p:nvSpPr>
          <p:cNvPr id="4" name="Slide Number Placeholder 3"/>
          <p:cNvSpPr>
            <a:spLocks noGrp="1"/>
          </p:cNvSpPr>
          <p:nvPr>
            <p:ph type="sldNum" sz="quarter" idx="10"/>
          </p:nvPr>
        </p:nvSpPr>
        <p:spPr/>
        <p:txBody>
          <a:bodyPr/>
          <a:lstStyle/>
          <a:p>
            <a:fld id="{AFECE927-5056-4FD0-8C11-A7FBA6183686}" type="slidenum">
              <a:rPr lang="en-US" smtClean="0"/>
              <a:t>17</a:t>
            </a:fld>
            <a:endParaRPr lang="en-US" dirty="0"/>
          </a:p>
        </p:txBody>
      </p:sp>
    </p:spTree>
    <p:extLst>
      <p:ext uri="{BB962C8B-B14F-4D97-AF65-F5344CB8AC3E}">
        <p14:creationId xmlns:p14="http://schemas.microsoft.com/office/powerpoint/2010/main" val="24601269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smtClean="0"/>
          </a:p>
          <a:p>
            <a:r>
              <a:rPr lang="en-US" altLang="en-US" dirty="0" smtClean="0"/>
              <a:t>Think about your presence.  Do you say “hi” to your team members every day?  Do you make eye contact.  I often tell folks to use a mirror. How do you look when you are communicating.  What is your posture, how do you have your arms.  Practicing in the elevator is a great way to learn how to engage someone in a short period of time.  Your team wants you to feel comfortable engaging with them.  If you are in your office all the time and can’t communicate, the team will not engage or follow you as a leader.</a:t>
            </a:r>
          </a:p>
        </p:txBody>
      </p:sp>
      <p:sp>
        <p:nvSpPr>
          <p:cNvPr id="4" name="Slide Number Placeholder 3"/>
          <p:cNvSpPr>
            <a:spLocks noGrp="1"/>
          </p:cNvSpPr>
          <p:nvPr>
            <p:ph type="sldNum" sz="quarter" idx="10"/>
          </p:nvPr>
        </p:nvSpPr>
        <p:spPr/>
        <p:txBody>
          <a:bodyPr/>
          <a:lstStyle/>
          <a:p>
            <a:fld id="{AFECE927-5056-4FD0-8C11-A7FBA6183686}" type="slidenum">
              <a:rPr lang="en-US" smtClean="0"/>
              <a:t>18</a:t>
            </a:fld>
            <a:endParaRPr lang="en-US" dirty="0"/>
          </a:p>
        </p:txBody>
      </p:sp>
    </p:spTree>
    <p:extLst>
      <p:ext uri="{BB962C8B-B14F-4D97-AF65-F5344CB8AC3E}">
        <p14:creationId xmlns:p14="http://schemas.microsoft.com/office/powerpoint/2010/main" val="4341030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t>This is important as you lead meetings or try to influence others.  Example: if you are a fast talker….it can be exhausting for those around you.   If you know you speak softly, then you need to position yourself well in meetings.   If you are too casual, folks may not take you seriously.</a:t>
            </a:r>
          </a:p>
          <a:p>
            <a:endParaRPr lang="en-US" dirty="0"/>
          </a:p>
        </p:txBody>
      </p:sp>
      <p:sp>
        <p:nvSpPr>
          <p:cNvPr id="4" name="Slide Number Placeholder 3"/>
          <p:cNvSpPr>
            <a:spLocks noGrp="1"/>
          </p:cNvSpPr>
          <p:nvPr>
            <p:ph type="sldNum" sz="quarter" idx="10"/>
          </p:nvPr>
        </p:nvSpPr>
        <p:spPr/>
        <p:txBody>
          <a:bodyPr/>
          <a:lstStyle/>
          <a:p>
            <a:fld id="{AFECE927-5056-4FD0-8C11-A7FBA6183686}" type="slidenum">
              <a:rPr lang="en-US" smtClean="0"/>
              <a:t>19</a:t>
            </a:fld>
            <a:endParaRPr lang="en-US" dirty="0"/>
          </a:p>
        </p:txBody>
      </p:sp>
    </p:spTree>
    <p:extLst>
      <p:ext uri="{BB962C8B-B14F-4D97-AF65-F5344CB8AC3E}">
        <p14:creationId xmlns:p14="http://schemas.microsoft.com/office/powerpoint/2010/main" val="26130781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True listening…Often times we are so busy formulating our next sentence, that we do not always hear what others are saying.  True listening takes practice and discipline.  </a:t>
            </a:r>
          </a:p>
        </p:txBody>
      </p:sp>
      <p:sp>
        <p:nvSpPr>
          <p:cNvPr id="4" name="Slide Number Placeholder 3"/>
          <p:cNvSpPr>
            <a:spLocks noGrp="1"/>
          </p:cNvSpPr>
          <p:nvPr>
            <p:ph type="sldNum" sz="quarter" idx="10"/>
          </p:nvPr>
        </p:nvSpPr>
        <p:spPr/>
        <p:txBody>
          <a:bodyPr/>
          <a:lstStyle/>
          <a:p>
            <a:fld id="{AFECE927-5056-4FD0-8C11-A7FBA6183686}" type="slidenum">
              <a:rPr lang="en-US" smtClean="0"/>
              <a:t>21</a:t>
            </a:fld>
            <a:endParaRPr lang="en-US" dirty="0"/>
          </a:p>
        </p:txBody>
      </p:sp>
    </p:spTree>
    <p:extLst>
      <p:ext uri="{BB962C8B-B14F-4D97-AF65-F5344CB8AC3E}">
        <p14:creationId xmlns:p14="http://schemas.microsoft.com/office/powerpoint/2010/main" val="33090593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smtClean="0"/>
              <a:t>Having empathy is an important attribute of effective listening.</a:t>
            </a:r>
          </a:p>
          <a:p>
            <a:pPr eaLnBrk="1" hangingPunct="1"/>
            <a:endParaRPr lang="en-US" altLang="en-US" dirty="0" smtClean="0"/>
          </a:p>
          <a:p>
            <a:pPr eaLnBrk="1" hangingPunct="1"/>
            <a:r>
              <a:rPr lang="en-US" altLang="en-US" dirty="0" smtClean="0"/>
              <a:t>Listening “between the words” is key here – what is really being said.</a:t>
            </a:r>
          </a:p>
          <a:p>
            <a:pPr eaLnBrk="1" hangingPunct="1"/>
            <a:endParaRPr lang="en-US" altLang="en-US" dirty="0" smtClean="0"/>
          </a:p>
          <a:p>
            <a:pPr eaLnBrk="1" hangingPunct="1"/>
            <a:r>
              <a:rPr lang="en-US" altLang="en-US" dirty="0" smtClean="0"/>
              <a:t>Be aware of “What is not said”     We had a great video yesterday that reinforced that we don’t always need to put a silver lining around a situation for someone, but that we just need to be there.</a:t>
            </a:r>
          </a:p>
          <a:p>
            <a:pPr eaLnBrk="1" hangingPunct="1"/>
            <a:endParaRPr lang="en-US" altLang="en-US" dirty="0" smtClean="0"/>
          </a:p>
          <a:p>
            <a:pPr eaLnBrk="1" hangingPunct="1"/>
            <a:r>
              <a:rPr lang="en-US" altLang="en-US" dirty="0" smtClean="0"/>
              <a:t>Having emotional intelligence helps us with our social awareness.</a:t>
            </a:r>
          </a:p>
          <a:p>
            <a:endParaRPr lang="en-US" dirty="0"/>
          </a:p>
        </p:txBody>
      </p:sp>
      <p:sp>
        <p:nvSpPr>
          <p:cNvPr id="4" name="Slide Number Placeholder 3"/>
          <p:cNvSpPr>
            <a:spLocks noGrp="1"/>
          </p:cNvSpPr>
          <p:nvPr>
            <p:ph type="sldNum" sz="quarter" idx="10"/>
          </p:nvPr>
        </p:nvSpPr>
        <p:spPr/>
        <p:txBody>
          <a:bodyPr/>
          <a:lstStyle/>
          <a:p>
            <a:fld id="{AFECE927-5056-4FD0-8C11-A7FBA6183686}" type="slidenum">
              <a:rPr lang="en-US" smtClean="0"/>
              <a:t>22</a:t>
            </a:fld>
            <a:endParaRPr lang="en-US" dirty="0"/>
          </a:p>
        </p:txBody>
      </p:sp>
    </p:spTree>
    <p:extLst>
      <p:ext uri="{BB962C8B-B14F-4D97-AF65-F5344CB8AC3E}">
        <p14:creationId xmlns:p14="http://schemas.microsoft.com/office/powerpoint/2010/main" val="9834591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smtClean="0"/>
              <a:t>As humans, we have a tendency to want to “jump in” and do something, when perhaps the best thing we can do is say nothing – just “be” with the person.</a:t>
            </a:r>
          </a:p>
          <a:p>
            <a:pPr eaLnBrk="1" hangingPunct="1"/>
            <a:endParaRPr lang="en-US" altLang="en-US" dirty="0" smtClean="0"/>
          </a:p>
          <a:p>
            <a:pPr eaLnBrk="1" hangingPunct="1"/>
            <a:r>
              <a:rPr lang="en-US" altLang="en-US" dirty="0" smtClean="0"/>
              <a:t>Clarify what the person wants or needs from you</a:t>
            </a:r>
          </a:p>
          <a:p>
            <a:endParaRPr lang="en-US" dirty="0"/>
          </a:p>
        </p:txBody>
      </p:sp>
      <p:sp>
        <p:nvSpPr>
          <p:cNvPr id="4" name="Slide Number Placeholder 3"/>
          <p:cNvSpPr>
            <a:spLocks noGrp="1"/>
          </p:cNvSpPr>
          <p:nvPr>
            <p:ph type="sldNum" sz="quarter" idx="10"/>
          </p:nvPr>
        </p:nvSpPr>
        <p:spPr/>
        <p:txBody>
          <a:bodyPr/>
          <a:lstStyle/>
          <a:p>
            <a:fld id="{AFECE927-5056-4FD0-8C11-A7FBA6183686}" type="slidenum">
              <a:rPr lang="en-US" smtClean="0"/>
              <a:t>23</a:t>
            </a:fld>
            <a:endParaRPr lang="en-US" dirty="0"/>
          </a:p>
        </p:txBody>
      </p:sp>
    </p:spTree>
    <p:extLst>
      <p:ext uri="{BB962C8B-B14F-4D97-AF65-F5344CB8AC3E}">
        <p14:creationId xmlns:p14="http://schemas.microsoft.com/office/powerpoint/2010/main" val="3593752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Two barriers…..emotional intelligence and trust</a:t>
            </a:r>
          </a:p>
          <a:p>
            <a:endParaRPr lang="en-US" altLang="en-US" dirty="0" smtClean="0"/>
          </a:p>
          <a:p>
            <a:r>
              <a:rPr lang="en-US" altLang="en-US" dirty="0" smtClean="0"/>
              <a:t>Methods to assure effective communication: speaking , listening, writing, and  reading</a:t>
            </a:r>
          </a:p>
          <a:p>
            <a:endParaRPr lang="en-US" altLang="en-US" dirty="0" smtClean="0"/>
          </a:p>
          <a:p>
            <a:r>
              <a:rPr lang="en-US" altLang="en-US" dirty="0" smtClean="0"/>
              <a:t>Talk about the Value of being a great communicator:  along with a couple cautions on social media, and email</a:t>
            </a:r>
          </a:p>
        </p:txBody>
      </p:sp>
      <p:sp>
        <p:nvSpPr>
          <p:cNvPr id="4" name="Slide Number Placeholder 3"/>
          <p:cNvSpPr>
            <a:spLocks noGrp="1"/>
          </p:cNvSpPr>
          <p:nvPr>
            <p:ph type="sldNum" sz="quarter" idx="10"/>
          </p:nvPr>
        </p:nvSpPr>
        <p:spPr/>
        <p:txBody>
          <a:bodyPr/>
          <a:lstStyle/>
          <a:p>
            <a:fld id="{AFECE927-5056-4FD0-8C11-A7FBA6183686}" type="slidenum">
              <a:rPr lang="en-US" smtClean="0"/>
              <a:t>3</a:t>
            </a:fld>
            <a:endParaRPr lang="en-US" dirty="0"/>
          </a:p>
        </p:txBody>
      </p:sp>
    </p:spTree>
    <p:extLst>
      <p:ext uri="{BB962C8B-B14F-4D97-AF65-F5344CB8AC3E}">
        <p14:creationId xmlns:p14="http://schemas.microsoft.com/office/powerpoint/2010/main" val="20902792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t>This is an important concept. It is often insidious and often gets in the way of true listening.  </a:t>
            </a:r>
          </a:p>
          <a:p>
            <a:endParaRPr lang="en-US" dirty="0"/>
          </a:p>
        </p:txBody>
      </p:sp>
      <p:sp>
        <p:nvSpPr>
          <p:cNvPr id="4" name="Slide Number Placeholder 3"/>
          <p:cNvSpPr>
            <a:spLocks noGrp="1"/>
          </p:cNvSpPr>
          <p:nvPr>
            <p:ph type="sldNum" sz="quarter" idx="10"/>
          </p:nvPr>
        </p:nvSpPr>
        <p:spPr/>
        <p:txBody>
          <a:bodyPr/>
          <a:lstStyle/>
          <a:p>
            <a:fld id="{AFECE927-5056-4FD0-8C11-A7FBA6183686}" type="slidenum">
              <a:rPr lang="en-US" smtClean="0"/>
              <a:t>24</a:t>
            </a:fld>
            <a:endParaRPr lang="en-US" dirty="0"/>
          </a:p>
        </p:txBody>
      </p:sp>
    </p:spTree>
    <p:extLst>
      <p:ext uri="{BB962C8B-B14F-4D97-AF65-F5344CB8AC3E}">
        <p14:creationId xmlns:p14="http://schemas.microsoft.com/office/powerpoint/2010/main" val="4107495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Take a minute and think back to Emotional Intelligence</a:t>
            </a:r>
          </a:p>
          <a:p>
            <a:endParaRPr lang="en-US" altLang="en-US" dirty="0" smtClean="0"/>
          </a:p>
          <a:p>
            <a:endParaRPr lang="en-US" altLang="en-US" dirty="0" smtClean="0"/>
          </a:p>
          <a:p>
            <a:r>
              <a:rPr lang="en-US" altLang="en-US" b="1" dirty="0" smtClean="0"/>
              <a:t>Personal Competence   =    Self Awareness &amp; Self Management</a:t>
            </a:r>
          </a:p>
          <a:p>
            <a:endParaRPr lang="en-US" altLang="en-US" dirty="0" smtClean="0"/>
          </a:p>
          <a:p>
            <a:r>
              <a:rPr lang="en-US" altLang="en-US" dirty="0" smtClean="0"/>
              <a:t>Social Competence    =    Social Awareness &amp; Relationship Management</a:t>
            </a:r>
          </a:p>
          <a:p>
            <a:endParaRPr lang="en-US" altLang="en-US" dirty="0" smtClean="0"/>
          </a:p>
          <a:p>
            <a:endParaRPr lang="en-US" altLang="en-US" dirty="0" smtClean="0"/>
          </a:p>
          <a:p>
            <a:r>
              <a:rPr lang="en-US" altLang="en-US" dirty="0" smtClean="0"/>
              <a:t>and   the Trust Equation      </a:t>
            </a:r>
            <a:r>
              <a:rPr lang="en-US" altLang="en-US" b="1" dirty="0" smtClean="0"/>
              <a:t>Credibility   +   Reliability   +    Intimacy</a:t>
            </a:r>
          </a:p>
          <a:p>
            <a:endParaRPr lang="en-US" altLang="en-US" b="1" dirty="0" smtClean="0"/>
          </a:p>
          <a:p>
            <a:r>
              <a:rPr lang="en-US" altLang="en-US" b="1" dirty="0" smtClean="0"/>
              <a:t>If you can’t get past Always Already Listening, you won’t be able to coach others, solve complex problems, etc.</a:t>
            </a:r>
          </a:p>
          <a:p>
            <a:endParaRPr lang="en-US" altLang="en-US" b="1" dirty="0" smtClean="0"/>
          </a:p>
          <a:p>
            <a:endParaRPr lang="en-US" altLang="en-US" b="1" dirty="0" smtClean="0"/>
          </a:p>
          <a:p>
            <a:r>
              <a:rPr lang="en-US" altLang="en-US" dirty="0" smtClean="0"/>
              <a:t>As a leader…..sometimes when we ask to talk to someone, they presume it is bad.  We want to get past that with our teams.  We don’t want them to hold those presumptions</a:t>
            </a:r>
            <a:r>
              <a:rPr lang="en-US" altLang="en-US" b="1" dirty="0" smtClean="0"/>
              <a:t>.</a:t>
            </a:r>
          </a:p>
          <a:p>
            <a:endParaRPr lang="en-US" dirty="0"/>
          </a:p>
        </p:txBody>
      </p:sp>
      <p:sp>
        <p:nvSpPr>
          <p:cNvPr id="4" name="Slide Number Placeholder 3"/>
          <p:cNvSpPr>
            <a:spLocks noGrp="1"/>
          </p:cNvSpPr>
          <p:nvPr>
            <p:ph type="sldNum" sz="quarter" idx="10"/>
          </p:nvPr>
        </p:nvSpPr>
        <p:spPr/>
        <p:txBody>
          <a:bodyPr/>
          <a:lstStyle/>
          <a:p>
            <a:fld id="{AFECE927-5056-4FD0-8C11-A7FBA6183686}" type="slidenum">
              <a:rPr lang="en-US" smtClean="0"/>
              <a:t>25</a:t>
            </a:fld>
            <a:endParaRPr lang="en-US" dirty="0"/>
          </a:p>
        </p:txBody>
      </p:sp>
    </p:spTree>
    <p:extLst>
      <p:ext uri="{BB962C8B-B14F-4D97-AF65-F5344CB8AC3E}">
        <p14:creationId xmlns:p14="http://schemas.microsoft.com/office/powerpoint/2010/main" val="33705297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t>Most Americans reading the above paragraph and analyzing the facts presented are likely to think of the inauguration of John F. Kennedy as the thirty-fifth president of the United States.  </a:t>
            </a:r>
            <a:r>
              <a:rPr lang="en-US" altLang="en-US" b="1" dirty="0" smtClean="0"/>
              <a:t>This assumption is based on our backgrounds and experiences.</a:t>
            </a:r>
            <a:r>
              <a:rPr lang="en-US" altLang="en-US" dirty="0" smtClean="0"/>
              <a:t>  However, </a:t>
            </a:r>
            <a:r>
              <a:rPr lang="en-US" altLang="en-US" u="sng" dirty="0" smtClean="0"/>
              <a:t>the above paragraph is an account of the installation of Adolf Hitler as chancellor of Germany in 1933</a:t>
            </a:r>
            <a:r>
              <a:rPr lang="en-US" altLang="en-US" dirty="0" smtClean="0"/>
              <a:t>.  This is an </a:t>
            </a:r>
            <a:r>
              <a:rPr lang="en-US" altLang="en-US" b="1" dirty="0" smtClean="0"/>
              <a:t>example of how one can misinterpret even facts if one assumes the “I know what you mean” and “You know what I said”.</a:t>
            </a:r>
            <a:r>
              <a:rPr lang="en-US" altLang="en-US" dirty="0" smtClean="0"/>
              <a:t>  In interpersonal relationships, </a:t>
            </a:r>
            <a:r>
              <a:rPr lang="en-US" altLang="en-US" b="1" dirty="0" smtClean="0"/>
              <a:t>assumptions can impeded the communication process</a:t>
            </a:r>
            <a:r>
              <a:rPr lang="en-US" altLang="en-US" dirty="0" smtClean="0"/>
              <a:t> to the point of breakdown.</a:t>
            </a:r>
          </a:p>
          <a:p>
            <a:endParaRPr lang="en-US" dirty="0"/>
          </a:p>
        </p:txBody>
      </p:sp>
      <p:sp>
        <p:nvSpPr>
          <p:cNvPr id="4" name="Slide Number Placeholder 3"/>
          <p:cNvSpPr>
            <a:spLocks noGrp="1"/>
          </p:cNvSpPr>
          <p:nvPr>
            <p:ph type="sldNum" sz="quarter" idx="10"/>
          </p:nvPr>
        </p:nvSpPr>
        <p:spPr/>
        <p:txBody>
          <a:bodyPr/>
          <a:lstStyle/>
          <a:p>
            <a:fld id="{AFECE927-5056-4FD0-8C11-A7FBA6183686}" type="slidenum">
              <a:rPr lang="en-US" smtClean="0"/>
              <a:t>26</a:t>
            </a:fld>
            <a:endParaRPr lang="en-US" dirty="0"/>
          </a:p>
        </p:txBody>
      </p:sp>
    </p:spTree>
    <p:extLst>
      <p:ext uri="{BB962C8B-B14F-4D97-AF65-F5344CB8AC3E}">
        <p14:creationId xmlns:p14="http://schemas.microsoft.com/office/powerpoint/2010/main" val="19849677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Some forms of written communication in an organization</a:t>
            </a:r>
          </a:p>
          <a:p>
            <a:r>
              <a:rPr lang="en-US" altLang="en-US" dirty="0" smtClean="0"/>
              <a:t>Policies</a:t>
            </a:r>
          </a:p>
          <a:p>
            <a:r>
              <a:rPr lang="en-US" altLang="en-US" dirty="0" smtClean="0"/>
              <a:t>Procedures</a:t>
            </a:r>
          </a:p>
          <a:p>
            <a:r>
              <a:rPr lang="en-US" altLang="en-US" dirty="0" smtClean="0"/>
              <a:t>Announcements</a:t>
            </a:r>
          </a:p>
          <a:p>
            <a:r>
              <a:rPr lang="en-US" altLang="en-US" dirty="0" smtClean="0"/>
              <a:t>Job Descriptions</a:t>
            </a:r>
          </a:p>
          <a:p>
            <a:r>
              <a:rPr lang="en-US" altLang="en-US" dirty="0" smtClean="0"/>
              <a:t>Performance Appraisals</a:t>
            </a:r>
          </a:p>
          <a:p>
            <a:r>
              <a:rPr lang="en-US" altLang="en-US" dirty="0" smtClean="0"/>
              <a:t>Letters of Reference</a:t>
            </a:r>
          </a:p>
        </p:txBody>
      </p:sp>
      <p:sp>
        <p:nvSpPr>
          <p:cNvPr id="4" name="Slide Number Placeholder 3"/>
          <p:cNvSpPr>
            <a:spLocks noGrp="1"/>
          </p:cNvSpPr>
          <p:nvPr>
            <p:ph type="sldNum" sz="quarter" idx="10"/>
          </p:nvPr>
        </p:nvSpPr>
        <p:spPr/>
        <p:txBody>
          <a:bodyPr/>
          <a:lstStyle/>
          <a:p>
            <a:fld id="{AFECE927-5056-4FD0-8C11-A7FBA6183686}" type="slidenum">
              <a:rPr lang="en-US" smtClean="0"/>
              <a:t>27</a:t>
            </a:fld>
            <a:endParaRPr lang="en-US" dirty="0"/>
          </a:p>
        </p:txBody>
      </p:sp>
    </p:spTree>
    <p:extLst>
      <p:ext uri="{BB962C8B-B14F-4D97-AF65-F5344CB8AC3E}">
        <p14:creationId xmlns:p14="http://schemas.microsoft.com/office/powerpoint/2010/main" val="15263033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SBAR’s can be effective </a:t>
            </a:r>
          </a:p>
        </p:txBody>
      </p:sp>
      <p:sp>
        <p:nvSpPr>
          <p:cNvPr id="4" name="Slide Number Placeholder 3"/>
          <p:cNvSpPr>
            <a:spLocks noGrp="1"/>
          </p:cNvSpPr>
          <p:nvPr>
            <p:ph type="sldNum" sz="quarter" idx="10"/>
          </p:nvPr>
        </p:nvSpPr>
        <p:spPr/>
        <p:txBody>
          <a:bodyPr/>
          <a:lstStyle/>
          <a:p>
            <a:fld id="{AFECE927-5056-4FD0-8C11-A7FBA6183686}" type="slidenum">
              <a:rPr lang="en-US" smtClean="0"/>
              <a:t>28</a:t>
            </a:fld>
            <a:endParaRPr lang="en-US" dirty="0"/>
          </a:p>
        </p:txBody>
      </p:sp>
    </p:spTree>
    <p:extLst>
      <p:ext uri="{BB962C8B-B14F-4D97-AF65-F5344CB8AC3E}">
        <p14:creationId xmlns:p14="http://schemas.microsoft.com/office/powerpoint/2010/main" val="11730787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was the challenge, what was your action, and what was the result?</a:t>
            </a:r>
          </a:p>
          <a:p>
            <a:r>
              <a:rPr lang="en-US" dirty="0" smtClean="0"/>
              <a:t>What are you recognized for?</a:t>
            </a:r>
          </a:p>
          <a:p>
            <a:r>
              <a:rPr lang="en-US" dirty="0" smtClean="0"/>
              <a:t>Use a CAR example</a:t>
            </a:r>
          </a:p>
          <a:p>
            <a:r>
              <a:rPr lang="en-US" dirty="0" smtClean="0"/>
              <a:t>Practice, practice, practice</a:t>
            </a:r>
          </a:p>
          <a:p>
            <a:endParaRPr lang="en-US" dirty="0"/>
          </a:p>
        </p:txBody>
      </p:sp>
      <p:sp>
        <p:nvSpPr>
          <p:cNvPr id="4" name="Slide Number Placeholder 3"/>
          <p:cNvSpPr>
            <a:spLocks noGrp="1"/>
          </p:cNvSpPr>
          <p:nvPr>
            <p:ph type="sldNum" sz="quarter" idx="10"/>
          </p:nvPr>
        </p:nvSpPr>
        <p:spPr/>
        <p:txBody>
          <a:bodyPr/>
          <a:lstStyle/>
          <a:p>
            <a:fld id="{F90A5655-2C3C-4A4E-AE12-B81700041CC7}" type="slidenum">
              <a:rPr lang="en-US" smtClean="0"/>
              <a:t>29</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368383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This is a concise way to communicate about an issue.  </a:t>
            </a:r>
          </a:p>
          <a:p>
            <a:endParaRPr lang="en-US" altLang="en-US" dirty="0" smtClean="0"/>
          </a:p>
          <a:p>
            <a:r>
              <a:rPr lang="en-US" altLang="en-US" dirty="0" smtClean="0"/>
              <a:t>Exercise at each table:  ID a problem and create an S-BAR.</a:t>
            </a:r>
          </a:p>
          <a:p>
            <a:endParaRPr lang="en-US" dirty="0"/>
          </a:p>
        </p:txBody>
      </p:sp>
      <p:sp>
        <p:nvSpPr>
          <p:cNvPr id="4" name="Slide Number Placeholder 3"/>
          <p:cNvSpPr>
            <a:spLocks noGrp="1"/>
          </p:cNvSpPr>
          <p:nvPr>
            <p:ph type="sldNum" sz="quarter" idx="10"/>
          </p:nvPr>
        </p:nvSpPr>
        <p:spPr/>
        <p:txBody>
          <a:bodyPr/>
          <a:lstStyle/>
          <a:p>
            <a:fld id="{AFECE927-5056-4FD0-8C11-A7FBA6183686}" type="slidenum">
              <a:rPr lang="en-US" smtClean="0"/>
              <a:t>30</a:t>
            </a:fld>
            <a:endParaRPr lang="en-US" dirty="0"/>
          </a:p>
        </p:txBody>
      </p:sp>
    </p:spTree>
    <p:extLst>
      <p:ext uri="{BB962C8B-B14F-4D97-AF65-F5344CB8AC3E}">
        <p14:creationId xmlns:p14="http://schemas.microsoft.com/office/powerpoint/2010/main" val="4355114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Share personal story of when this occurred</a:t>
            </a:r>
            <a:endParaRPr lang="en-US" dirty="0"/>
          </a:p>
        </p:txBody>
      </p:sp>
      <p:sp>
        <p:nvSpPr>
          <p:cNvPr id="4" name="Slide Number Placeholder 3"/>
          <p:cNvSpPr>
            <a:spLocks noGrp="1"/>
          </p:cNvSpPr>
          <p:nvPr>
            <p:ph type="sldNum" sz="quarter" idx="10"/>
          </p:nvPr>
        </p:nvSpPr>
        <p:spPr/>
        <p:txBody>
          <a:bodyPr/>
          <a:lstStyle/>
          <a:p>
            <a:fld id="{AFECE927-5056-4FD0-8C11-A7FBA6183686}" type="slidenum">
              <a:rPr lang="en-US" smtClean="0"/>
              <a:t>31</a:t>
            </a:fld>
            <a:endParaRPr lang="en-US" dirty="0"/>
          </a:p>
        </p:txBody>
      </p:sp>
    </p:spTree>
    <p:extLst>
      <p:ext uri="{BB962C8B-B14F-4D97-AF65-F5344CB8AC3E}">
        <p14:creationId xmlns:p14="http://schemas.microsoft.com/office/powerpoint/2010/main" val="10055355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t>Share examples of where people have experienced poor communication.  (general examples-not names)</a:t>
            </a:r>
          </a:p>
          <a:p>
            <a:endParaRPr lang="en-US" dirty="0"/>
          </a:p>
        </p:txBody>
      </p:sp>
      <p:sp>
        <p:nvSpPr>
          <p:cNvPr id="4" name="Slide Number Placeholder 3"/>
          <p:cNvSpPr>
            <a:spLocks noGrp="1"/>
          </p:cNvSpPr>
          <p:nvPr>
            <p:ph type="sldNum" sz="quarter" idx="10"/>
          </p:nvPr>
        </p:nvSpPr>
        <p:spPr/>
        <p:txBody>
          <a:bodyPr/>
          <a:lstStyle/>
          <a:p>
            <a:fld id="{AFECE927-5056-4FD0-8C11-A7FBA6183686}" type="slidenum">
              <a:rPr lang="en-US" smtClean="0"/>
              <a:t>32</a:t>
            </a:fld>
            <a:endParaRPr lang="en-US" dirty="0"/>
          </a:p>
        </p:txBody>
      </p:sp>
    </p:spTree>
    <p:extLst>
      <p:ext uri="{BB962C8B-B14F-4D97-AF65-F5344CB8AC3E}">
        <p14:creationId xmlns:p14="http://schemas.microsoft.com/office/powerpoint/2010/main" val="36464719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Careful pushing “send” when it isn’t something you want out there….or when it is something you may regret.  Often times text or public social media sites can lead to challenging scenarios for leaders.  </a:t>
            </a:r>
          </a:p>
          <a:p>
            <a:endParaRPr lang="en-US" altLang="en-US" dirty="0" smtClean="0"/>
          </a:p>
          <a:p>
            <a:r>
              <a:rPr lang="en-US" altLang="en-US" dirty="0" smtClean="0"/>
              <a:t>Share </a:t>
            </a:r>
            <a:r>
              <a:rPr lang="en-US" altLang="en-US" dirty="0" err="1" smtClean="0"/>
              <a:t>facebook</a:t>
            </a:r>
            <a:r>
              <a:rPr lang="en-US" altLang="en-US" dirty="0" smtClean="0"/>
              <a:t> communications that were improper….or bad emails.</a:t>
            </a:r>
          </a:p>
          <a:p>
            <a:endParaRPr lang="en-US" dirty="0"/>
          </a:p>
        </p:txBody>
      </p:sp>
      <p:sp>
        <p:nvSpPr>
          <p:cNvPr id="4" name="Slide Number Placeholder 3"/>
          <p:cNvSpPr>
            <a:spLocks noGrp="1"/>
          </p:cNvSpPr>
          <p:nvPr>
            <p:ph type="sldNum" sz="quarter" idx="10"/>
          </p:nvPr>
        </p:nvSpPr>
        <p:spPr/>
        <p:txBody>
          <a:bodyPr/>
          <a:lstStyle/>
          <a:p>
            <a:fld id="{AFECE927-5056-4FD0-8C11-A7FBA6183686}" type="slidenum">
              <a:rPr lang="en-US" smtClean="0"/>
              <a:t>33</a:t>
            </a:fld>
            <a:endParaRPr lang="en-US" dirty="0"/>
          </a:p>
        </p:txBody>
      </p:sp>
    </p:spTree>
    <p:extLst>
      <p:ext uri="{BB962C8B-B14F-4D97-AF65-F5344CB8AC3E}">
        <p14:creationId xmlns:p14="http://schemas.microsoft.com/office/powerpoint/2010/main" val="1322243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smtClean="0"/>
              <a:t>Engage the audience…….</a:t>
            </a:r>
            <a:r>
              <a:rPr lang="en-US" altLang="en-US" b="1" dirty="0" smtClean="0"/>
              <a:t>Who are some great leaders of our time???</a:t>
            </a:r>
          </a:p>
          <a:p>
            <a:pPr eaLnBrk="1" hangingPunct="1"/>
            <a:endParaRPr lang="en-US" altLang="en-US" dirty="0" smtClean="0"/>
          </a:p>
          <a:p>
            <a:pPr eaLnBrk="1" hangingPunct="1"/>
            <a:r>
              <a:rPr lang="en-US" altLang="en-US" dirty="0" smtClean="0"/>
              <a:t>Great Leaders of our time:</a:t>
            </a:r>
          </a:p>
          <a:p>
            <a:pPr eaLnBrk="1" hangingPunct="1">
              <a:buFontTx/>
              <a:buChar char="-"/>
            </a:pPr>
            <a:r>
              <a:rPr lang="en-US" altLang="en-US" dirty="0" smtClean="0"/>
              <a:t>Ronald Reagan</a:t>
            </a:r>
          </a:p>
          <a:p>
            <a:pPr eaLnBrk="1" hangingPunct="1">
              <a:buFontTx/>
              <a:buChar char="-"/>
            </a:pPr>
            <a:r>
              <a:rPr lang="en-US" altLang="en-US" dirty="0" smtClean="0"/>
              <a:t>FDR</a:t>
            </a:r>
          </a:p>
          <a:p>
            <a:pPr eaLnBrk="1" hangingPunct="1">
              <a:buFontTx/>
              <a:buChar char="-"/>
            </a:pPr>
            <a:r>
              <a:rPr lang="en-US" altLang="en-US" dirty="0" smtClean="0"/>
              <a:t>Billy Graham</a:t>
            </a:r>
          </a:p>
          <a:p>
            <a:pPr eaLnBrk="1" hangingPunct="1">
              <a:buFontTx/>
              <a:buChar char="-"/>
            </a:pPr>
            <a:r>
              <a:rPr lang="en-US" altLang="en-US" dirty="0" err="1" smtClean="0"/>
              <a:t>Ghandi</a:t>
            </a:r>
            <a:endParaRPr lang="en-US" altLang="en-US" dirty="0" smtClean="0"/>
          </a:p>
          <a:p>
            <a:pPr eaLnBrk="1" hangingPunct="1">
              <a:buFontTx/>
              <a:buChar char="-"/>
            </a:pPr>
            <a:r>
              <a:rPr lang="en-US" altLang="en-US" dirty="0" smtClean="0"/>
              <a:t>JFK</a:t>
            </a:r>
          </a:p>
          <a:p>
            <a:pPr eaLnBrk="1" hangingPunct="1">
              <a:buFontTx/>
              <a:buChar char="-"/>
            </a:pPr>
            <a:r>
              <a:rPr lang="en-US" altLang="en-US" dirty="0" smtClean="0"/>
              <a:t>Rudy </a:t>
            </a:r>
            <a:r>
              <a:rPr lang="en-US" altLang="en-US" dirty="0" err="1" smtClean="0"/>
              <a:t>Guliani</a:t>
            </a:r>
            <a:endParaRPr lang="en-US" altLang="en-US" dirty="0" smtClean="0"/>
          </a:p>
          <a:p>
            <a:pPr eaLnBrk="1" hangingPunct="1">
              <a:buFontTx/>
              <a:buChar char="-"/>
            </a:pPr>
            <a:r>
              <a:rPr lang="en-US" altLang="en-US" dirty="0" smtClean="0"/>
              <a:t>Lee </a:t>
            </a:r>
            <a:r>
              <a:rPr lang="en-US" altLang="en-US" dirty="0" err="1" smtClean="0"/>
              <a:t>Ioccoca</a:t>
            </a:r>
            <a:endParaRPr lang="en-US" altLang="en-US" dirty="0" smtClean="0"/>
          </a:p>
          <a:p>
            <a:pPr eaLnBrk="1" hangingPunct="1">
              <a:buFontTx/>
              <a:buChar char="-"/>
            </a:pPr>
            <a:r>
              <a:rPr lang="en-US" altLang="en-US" dirty="0" smtClean="0"/>
              <a:t>Peter </a:t>
            </a:r>
            <a:r>
              <a:rPr lang="en-US" altLang="en-US" dirty="0" err="1" smtClean="0"/>
              <a:t>Senge</a:t>
            </a:r>
            <a:endParaRPr lang="en-US" altLang="en-US" dirty="0" smtClean="0"/>
          </a:p>
          <a:p>
            <a:pPr eaLnBrk="1" hangingPunct="1">
              <a:buFontTx/>
              <a:buChar char="-"/>
            </a:pPr>
            <a:r>
              <a:rPr lang="en-US" altLang="en-US" dirty="0" smtClean="0"/>
              <a:t>Vince Lombardi</a:t>
            </a:r>
          </a:p>
          <a:p>
            <a:endParaRPr lang="en-US" altLang="en-US" dirty="0" smtClean="0"/>
          </a:p>
          <a:p>
            <a:r>
              <a:rPr lang="en-US" altLang="en-US" b="1" dirty="0" smtClean="0"/>
              <a:t>What was it about them that made you feel they were great?</a:t>
            </a:r>
          </a:p>
          <a:p>
            <a:endParaRPr lang="en-US" altLang="en-US" dirty="0" smtClean="0"/>
          </a:p>
          <a:p>
            <a:pPr eaLnBrk="1" hangingPunct="1"/>
            <a:r>
              <a:rPr lang="en-US" altLang="en-US" dirty="0" smtClean="0"/>
              <a:t>Engage the audience…….</a:t>
            </a:r>
            <a:r>
              <a:rPr lang="en-US" altLang="en-US" b="1" dirty="0" smtClean="0"/>
              <a:t>Who are some great leaders of our time???</a:t>
            </a:r>
          </a:p>
          <a:p>
            <a:pPr eaLnBrk="1" hangingPunct="1"/>
            <a:endParaRPr lang="en-US" altLang="en-US" dirty="0" smtClean="0"/>
          </a:p>
          <a:p>
            <a:pPr eaLnBrk="1" hangingPunct="1"/>
            <a:r>
              <a:rPr lang="en-US" altLang="en-US" dirty="0" smtClean="0"/>
              <a:t>Great Leaders of our time:</a:t>
            </a:r>
          </a:p>
          <a:p>
            <a:pPr eaLnBrk="1" hangingPunct="1">
              <a:buFontTx/>
              <a:buChar char="-"/>
            </a:pPr>
            <a:r>
              <a:rPr lang="en-US" altLang="en-US" dirty="0" smtClean="0"/>
              <a:t>Ronald Reagan</a:t>
            </a:r>
          </a:p>
          <a:p>
            <a:pPr eaLnBrk="1" hangingPunct="1">
              <a:buFontTx/>
              <a:buChar char="-"/>
            </a:pPr>
            <a:r>
              <a:rPr lang="en-US" altLang="en-US" dirty="0" smtClean="0"/>
              <a:t>FDR</a:t>
            </a:r>
          </a:p>
          <a:p>
            <a:pPr eaLnBrk="1" hangingPunct="1">
              <a:buFontTx/>
              <a:buChar char="-"/>
            </a:pPr>
            <a:r>
              <a:rPr lang="en-US" altLang="en-US" dirty="0" smtClean="0"/>
              <a:t>Billy Graham</a:t>
            </a:r>
          </a:p>
          <a:p>
            <a:pPr eaLnBrk="1" hangingPunct="1">
              <a:buFontTx/>
              <a:buChar char="-"/>
            </a:pPr>
            <a:r>
              <a:rPr lang="en-US" altLang="en-US" dirty="0" err="1" smtClean="0"/>
              <a:t>Ghandi</a:t>
            </a:r>
            <a:endParaRPr lang="en-US" altLang="en-US" dirty="0" smtClean="0"/>
          </a:p>
          <a:p>
            <a:pPr eaLnBrk="1" hangingPunct="1">
              <a:buFontTx/>
              <a:buChar char="-"/>
            </a:pPr>
            <a:r>
              <a:rPr lang="en-US" altLang="en-US" dirty="0" smtClean="0"/>
              <a:t>JFK</a:t>
            </a:r>
          </a:p>
          <a:p>
            <a:pPr eaLnBrk="1" hangingPunct="1">
              <a:buFontTx/>
              <a:buChar char="-"/>
            </a:pPr>
            <a:r>
              <a:rPr lang="en-US" altLang="en-US" dirty="0" smtClean="0"/>
              <a:t>Rudy </a:t>
            </a:r>
            <a:r>
              <a:rPr lang="en-US" altLang="en-US" dirty="0" err="1" smtClean="0"/>
              <a:t>Guliani</a:t>
            </a:r>
            <a:endParaRPr lang="en-US" altLang="en-US" dirty="0" smtClean="0"/>
          </a:p>
          <a:p>
            <a:pPr eaLnBrk="1" hangingPunct="1">
              <a:buFontTx/>
              <a:buChar char="-"/>
            </a:pPr>
            <a:r>
              <a:rPr lang="en-US" altLang="en-US" dirty="0" smtClean="0"/>
              <a:t>Lee </a:t>
            </a:r>
            <a:r>
              <a:rPr lang="en-US" altLang="en-US" dirty="0" err="1" smtClean="0"/>
              <a:t>Ioccoca</a:t>
            </a:r>
            <a:endParaRPr lang="en-US" altLang="en-US" dirty="0" smtClean="0"/>
          </a:p>
          <a:p>
            <a:pPr eaLnBrk="1" hangingPunct="1">
              <a:buFontTx/>
              <a:buChar char="-"/>
            </a:pPr>
            <a:r>
              <a:rPr lang="en-US" altLang="en-US" dirty="0" smtClean="0"/>
              <a:t>Peter </a:t>
            </a:r>
            <a:r>
              <a:rPr lang="en-US" altLang="en-US" dirty="0" err="1" smtClean="0"/>
              <a:t>Senge</a:t>
            </a:r>
            <a:endParaRPr lang="en-US" altLang="en-US" dirty="0" smtClean="0"/>
          </a:p>
          <a:p>
            <a:pPr eaLnBrk="1" hangingPunct="1">
              <a:buFontTx/>
              <a:buChar char="-"/>
            </a:pPr>
            <a:r>
              <a:rPr lang="en-US" altLang="en-US" dirty="0" smtClean="0"/>
              <a:t>Vince Lombardi</a:t>
            </a:r>
          </a:p>
          <a:p>
            <a:endParaRPr lang="en-US" altLang="en-US" dirty="0" smtClean="0"/>
          </a:p>
          <a:p>
            <a:r>
              <a:rPr lang="en-US" altLang="en-US" b="1" dirty="0" smtClean="0"/>
              <a:t>What was it about them that made you feel they were great?</a:t>
            </a:r>
          </a:p>
          <a:p>
            <a:endParaRPr lang="en-US" altLang="en-US" dirty="0" smtClean="0"/>
          </a:p>
          <a:p>
            <a:endParaRPr lang="en-US" dirty="0"/>
          </a:p>
        </p:txBody>
      </p:sp>
      <p:sp>
        <p:nvSpPr>
          <p:cNvPr id="4" name="Slide Number Placeholder 3"/>
          <p:cNvSpPr>
            <a:spLocks noGrp="1"/>
          </p:cNvSpPr>
          <p:nvPr>
            <p:ph type="sldNum" sz="quarter" idx="10"/>
          </p:nvPr>
        </p:nvSpPr>
        <p:spPr/>
        <p:txBody>
          <a:bodyPr/>
          <a:lstStyle/>
          <a:p>
            <a:fld id="{AFECE927-5056-4FD0-8C11-A7FBA6183686}" type="slidenum">
              <a:rPr lang="en-US" smtClean="0"/>
              <a:t>4</a:t>
            </a:fld>
            <a:endParaRPr lang="en-US" dirty="0"/>
          </a:p>
        </p:txBody>
      </p:sp>
    </p:spTree>
    <p:extLst>
      <p:ext uri="{BB962C8B-B14F-4D97-AF65-F5344CB8AC3E}">
        <p14:creationId xmlns:p14="http://schemas.microsoft.com/office/powerpoint/2010/main" val="40480578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Reading just 10 minutes a day adds up</a:t>
            </a:r>
          </a:p>
          <a:p>
            <a:endParaRPr lang="en-US" altLang="en-US" dirty="0" smtClean="0"/>
          </a:p>
          <a:p>
            <a:r>
              <a:rPr lang="en-US" altLang="en-US" dirty="0" smtClean="0"/>
              <a:t>Reading Inspirational work provides an uplifting focus for your thoughts. A way to rejuvenate your battery as a leader. One of Crowell’s “Methods of Centering”</a:t>
            </a:r>
          </a:p>
          <a:p>
            <a:endParaRPr lang="en-US" dirty="0"/>
          </a:p>
        </p:txBody>
      </p:sp>
      <p:sp>
        <p:nvSpPr>
          <p:cNvPr id="4" name="Slide Number Placeholder 3"/>
          <p:cNvSpPr>
            <a:spLocks noGrp="1"/>
          </p:cNvSpPr>
          <p:nvPr>
            <p:ph type="sldNum" sz="quarter" idx="10"/>
          </p:nvPr>
        </p:nvSpPr>
        <p:spPr/>
        <p:txBody>
          <a:bodyPr/>
          <a:lstStyle/>
          <a:p>
            <a:fld id="{AFECE927-5056-4FD0-8C11-A7FBA6183686}" type="slidenum">
              <a:rPr lang="en-US" smtClean="0"/>
              <a:t>34</a:t>
            </a:fld>
            <a:endParaRPr lang="en-US" dirty="0"/>
          </a:p>
        </p:txBody>
      </p:sp>
    </p:spTree>
    <p:extLst>
      <p:ext uri="{BB962C8B-B14F-4D97-AF65-F5344CB8AC3E}">
        <p14:creationId xmlns:p14="http://schemas.microsoft.com/office/powerpoint/2010/main" val="4187546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smtClean="0"/>
              <a:t>Works through the emotions . . What do you think that means?</a:t>
            </a:r>
          </a:p>
          <a:p>
            <a:pPr eaLnBrk="1" hangingPunct="1"/>
            <a:r>
              <a:rPr lang="en-US" altLang="en-US" dirty="0" smtClean="0"/>
              <a:t>Only 36% of people tested can accurately identify their emotions as they happen.   That means 2/3 of us are controlled by our emotions and we aren’t as skilled at using them to our benefit.      5 basic emotions: ( Happiness, sadness, anger, fear and shame.)</a:t>
            </a:r>
          </a:p>
          <a:p>
            <a:pPr eaLnBrk="1" hangingPunct="1"/>
            <a:r>
              <a:rPr lang="en-US" altLang="en-US" dirty="0" smtClean="0"/>
              <a:t>Leaders are more effective when they are emotionally intelligent.  </a:t>
            </a:r>
          </a:p>
          <a:p>
            <a:pPr eaLnBrk="1" hangingPunct="1"/>
            <a:endParaRPr lang="en-US" altLang="en-US" dirty="0" smtClean="0"/>
          </a:p>
          <a:p>
            <a:pPr eaLnBrk="1" hangingPunct="1"/>
            <a:endParaRPr lang="en-US" altLang="en-US" dirty="0" smtClean="0"/>
          </a:p>
          <a:p>
            <a:pPr eaLnBrk="1" hangingPunct="1"/>
            <a:r>
              <a:rPr lang="en-US" altLang="en-US" dirty="0" smtClean="0"/>
              <a:t>Site Book – “Emotional Intelligence” by Travis </a:t>
            </a:r>
            <a:r>
              <a:rPr lang="en-US" altLang="en-US" dirty="0" err="1" smtClean="0"/>
              <a:t>Bradberry</a:t>
            </a:r>
            <a:r>
              <a:rPr lang="en-US" altLang="en-US" dirty="0" smtClean="0"/>
              <a:t> &amp; Jean Greaves</a:t>
            </a:r>
          </a:p>
          <a:p>
            <a:pPr eaLnBrk="1" hangingPunct="1"/>
            <a:r>
              <a:rPr lang="en-US" altLang="en-US" dirty="0" smtClean="0"/>
              <a:t>Emotional Intelligence 2.0</a:t>
            </a:r>
          </a:p>
        </p:txBody>
      </p:sp>
      <p:sp>
        <p:nvSpPr>
          <p:cNvPr id="4" name="Slide Number Placeholder 3"/>
          <p:cNvSpPr>
            <a:spLocks noGrp="1"/>
          </p:cNvSpPr>
          <p:nvPr>
            <p:ph type="sldNum" sz="quarter" idx="10"/>
          </p:nvPr>
        </p:nvSpPr>
        <p:spPr/>
        <p:txBody>
          <a:bodyPr/>
          <a:lstStyle/>
          <a:p>
            <a:fld id="{AFECE927-5056-4FD0-8C11-A7FBA6183686}" type="slidenum">
              <a:rPr lang="en-US" smtClean="0"/>
              <a:t>6</a:t>
            </a:fld>
            <a:endParaRPr lang="en-US" dirty="0"/>
          </a:p>
        </p:txBody>
      </p:sp>
    </p:spTree>
    <p:extLst>
      <p:ext uri="{BB962C8B-B14F-4D97-AF65-F5344CB8AC3E}">
        <p14:creationId xmlns:p14="http://schemas.microsoft.com/office/powerpoint/2010/main" val="3595587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Show book: Give examples  You have the ability to learn your EQ score…and then create strategies to improve.</a:t>
            </a:r>
          </a:p>
          <a:p>
            <a:r>
              <a:rPr lang="en-US" altLang="en-US" dirty="0" smtClean="0"/>
              <a:t>Self awareness and Self Management: </a:t>
            </a:r>
          </a:p>
          <a:p>
            <a:r>
              <a:rPr lang="en-US" altLang="en-US" dirty="0" smtClean="0"/>
              <a:t>Personal competence is related to your self awareness and self management:  Do you know your triggers….What triggers an emotional reaction in you….how do you respond?  Think of a time at work…or perhaps one of  your children says something, or behaves in a way that triggers an emotion in you…anger, defensiveness, frustration….Do you raise your voice, clam up, do you say things out of anger?  Are you aware of your own emotions…and then are you able to manage them.  </a:t>
            </a:r>
          </a:p>
          <a:p>
            <a:r>
              <a:rPr lang="en-US" altLang="en-US" dirty="0" smtClean="0"/>
              <a:t>An example:  Say you are having to deal with an employee for the 2</a:t>
            </a:r>
            <a:r>
              <a:rPr lang="en-US" altLang="en-US" baseline="30000" dirty="0" smtClean="0"/>
              <a:t>rd</a:t>
            </a:r>
            <a:r>
              <a:rPr lang="en-US" altLang="en-US" dirty="0" smtClean="0"/>
              <a:t> time on the need for them to complete their assignments….Can you feel yourself getting frustrated?  Does it come out in your communication?</a:t>
            </a:r>
          </a:p>
          <a:p>
            <a:endParaRPr lang="en-US" altLang="en-US" dirty="0" smtClean="0"/>
          </a:p>
          <a:p>
            <a:r>
              <a:rPr lang="en-US" altLang="en-US" dirty="0" smtClean="0"/>
              <a:t>Social Awareness: </a:t>
            </a:r>
          </a:p>
          <a:p>
            <a:r>
              <a:rPr lang="en-US" altLang="en-US" dirty="0" smtClean="0"/>
              <a:t>When in a meeting—and you are having to discuss changes that are occurring with a new process…..are you reading the audience?  Are folks paying attention?  Are they on their cell phones?    Doodlers, cell phone users, eye rolling, disengaged, arms and legs crossed……</a:t>
            </a:r>
          </a:p>
          <a:p>
            <a:r>
              <a:rPr lang="en-US" altLang="en-US" dirty="0" smtClean="0"/>
              <a:t>Do you approach cross team issues with the “seek first to understand” thought?  </a:t>
            </a:r>
          </a:p>
          <a:p>
            <a:endParaRPr lang="en-US" altLang="en-US" dirty="0" smtClean="0"/>
          </a:p>
          <a:p>
            <a:r>
              <a:rPr lang="en-US" altLang="en-US" dirty="0" smtClean="0"/>
              <a:t>Men score higher in self-management…and women score higher in social awareness and relationship management.</a:t>
            </a:r>
          </a:p>
          <a:p>
            <a:r>
              <a:rPr lang="en-US" altLang="en-US" dirty="0" smtClean="0"/>
              <a:t>Baby boomers  and </a:t>
            </a:r>
            <a:r>
              <a:rPr lang="en-US" altLang="en-US" dirty="0" err="1" smtClean="0"/>
              <a:t>Milenials</a:t>
            </a:r>
            <a:r>
              <a:rPr lang="en-US" altLang="en-US" dirty="0" smtClean="0"/>
              <a:t> (Gen Y’s) differ most in their self management skills.</a:t>
            </a:r>
          </a:p>
          <a:p>
            <a:endParaRPr lang="en-US" altLang="en-US" dirty="0" smtClean="0"/>
          </a:p>
          <a:p>
            <a:r>
              <a:rPr lang="en-US" altLang="en-US" dirty="0" smtClean="0"/>
              <a:t>(CEO’s and other Senior Execs, on average, have the lowest EQ scores in the workplace.</a:t>
            </a:r>
          </a:p>
          <a:p>
            <a:endParaRPr lang="en-US" altLang="en-US" dirty="0" smtClean="0"/>
          </a:p>
          <a:p>
            <a:r>
              <a:rPr lang="en-US" altLang="en-US" dirty="0" smtClean="0"/>
              <a:t>The link between EQ and “earnings” is so direct, that every point increase in your EQ score—adds about $1300 to an annual salary.</a:t>
            </a:r>
          </a:p>
        </p:txBody>
      </p:sp>
      <p:sp>
        <p:nvSpPr>
          <p:cNvPr id="4" name="Slide Number Placeholder 3"/>
          <p:cNvSpPr>
            <a:spLocks noGrp="1"/>
          </p:cNvSpPr>
          <p:nvPr>
            <p:ph type="sldNum" sz="quarter" idx="10"/>
          </p:nvPr>
        </p:nvSpPr>
        <p:spPr/>
        <p:txBody>
          <a:bodyPr/>
          <a:lstStyle/>
          <a:p>
            <a:fld id="{AFECE927-5056-4FD0-8C11-A7FBA6183686}" type="slidenum">
              <a:rPr lang="en-US" smtClean="0"/>
              <a:t>7</a:t>
            </a:fld>
            <a:endParaRPr lang="en-US" dirty="0"/>
          </a:p>
        </p:txBody>
      </p:sp>
    </p:spTree>
    <p:extLst>
      <p:ext uri="{BB962C8B-B14F-4D97-AF65-F5344CB8AC3E}">
        <p14:creationId xmlns:p14="http://schemas.microsoft.com/office/powerpoint/2010/main" val="4277342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Dealing with people is messy</a:t>
            </a:r>
          </a:p>
          <a:p>
            <a:endParaRPr lang="en-US" altLang="en-US" dirty="0" smtClean="0"/>
          </a:p>
          <a:p>
            <a:r>
              <a:rPr lang="en-US" altLang="en-US" dirty="0" smtClean="0"/>
              <a:t>So, first, how strong is your Emotional Intelligence – your radar for reading accurately and subsequently managing yourself and others.</a:t>
            </a:r>
          </a:p>
          <a:p>
            <a:endParaRPr lang="en-US" altLang="en-US" dirty="0" smtClean="0"/>
          </a:p>
          <a:p>
            <a:r>
              <a:rPr lang="en-US" altLang="en-US" dirty="0" smtClean="0"/>
              <a:t>Then, what is your relationship with those you are trying to lead?</a:t>
            </a:r>
          </a:p>
          <a:p>
            <a:endParaRPr lang="en-US" altLang="en-US" dirty="0" smtClean="0"/>
          </a:p>
          <a:p>
            <a:r>
              <a:rPr lang="en-US" altLang="en-US" b="1" dirty="0" smtClean="0"/>
              <a:t>Table exercise</a:t>
            </a:r>
            <a:r>
              <a:rPr lang="en-US" altLang="en-US" dirty="0" smtClean="0"/>
              <a:t>:  Discuss your biggest strength and your biggest area of opportunity with your own emotional intelligence.  Is it under personal competence or social competence?  What makes you think that is the case?</a:t>
            </a:r>
          </a:p>
          <a:p>
            <a:endParaRPr lang="en-US" altLang="en-US" dirty="0" smtClean="0"/>
          </a:p>
        </p:txBody>
      </p:sp>
      <p:sp>
        <p:nvSpPr>
          <p:cNvPr id="4" name="Slide Number Placeholder 3"/>
          <p:cNvSpPr>
            <a:spLocks noGrp="1"/>
          </p:cNvSpPr>
          <p:nvPr>
            <p:ph type="sldNum" sz="quarter" idx="10"/>
          </p:nvPr>
        </p:nvSpPr>
        <p:spPr/>
        <p:txBody>
          <a:bodyPr/>
          <a:lstStyle/>
          <a:p>
            <a:fld id="{AFECE927-5056-4FD0-8C11-A7FBA6183686}" type="slidenum">
              <a:rPr lang="en-US" smtClean="0"/>
              <a:t>8</a:t>
            </a:fld>
            <a:endParaRPr lang="en-US" dirty="0"/>
          </a:p>
        </p:txBody>
      </p:sp>
    </p:spTree>
    <p:extLst>
      <p:ext uri="{BB962C8B-B14F-4D97-AF65-F5344CB8AC3E}">
        <p14:creationId xmlns:p14="http://schemas.microsoft.com/office/powerpoint/2010/main" val="36381204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1" dirty="0" smtClean="0"/>
              <a:t>Charles H. Green co-wrote two books: </a:t>
            </a:r>
            <a:r>
              <a:rPr lang="en-US" altLang="en-US" i="1" u="sng" dirty="0" smtClean="0"/>
              <a:t>The Trusted Advisor</a:t>
            </a:r>
            <a:r>
              <a:rPr lang="en-US" altLang="en-US" i="1" dirty="0" smtClean="0"/>
              <a:t> and </a:t>
            </a:r>
            <a:r>
              <a:rPr lang="en-US" altLang="en-US" i="1" u="sng" dirty="0" smtClean="0"/>
              <a:t>Trust-Based Selling</a:t>
            </a:r>
            <a:r>
              <a:rPr lang="en-US" altLang="en-US" dirty="0" smtClean="0"/>
              <a:t/>
            </a:r>
            <a:br>
              <a:rPr lang="en-US" altLang="en-US" dirty="0" smtClean="0"/>
            </a:br>
            <a:r>
              <a:rPr lang="en-US" altLang="en-US" b="1" dirty="0" smtClean="0"/>
              <a:t>The Trust Equation</a:t>
            </a:r>
            <a:endParaRPr lang="en-US" altLang="en-US" dirty="0" smtClean="0"/>
          </a:p>
          <a:p>
            <a:endParaRPr lang="en-US" altLang="en-US" dirty="0" smtClean="0"/>
          </a:p>
          <a:p>
            <a:r>
              <a:rPr lang="en-US" altLang="en-US" dirty="0" smtClean="0"/>
              <a:t>C  =  </a:t>
            </a:r>
            <a:r>
              <a:rPr lang="en-US" altLang="en-US" b="1" dirty="0" smtClean="0"/>
              <a:t>Credibility </a:t>
            </a:r>
            <a:r>
              <a:rPr lang="en-US" altLang="en-US" dirty="0" smtClean="0"/>
              <a:t>has to do with the </a:t>
            </a:r>
            <a:r>
              <a:rPr lang="en-US" altLang="en-US" sz="1800" b="1" dirty="0" smtClean="0"/>
              <a:t>words we speak</a:t>
            </a:r>
            <a:r>
              <a:rPr lang="en-US" altLang="en-US" dirty="0" smtClean="0"/>
              <a:t>. In a sentence, we might say, "I can trust what she says about intellectual property; she is very credible on the subject. </a:t>
            </a:r>
            <a:br>
              <a:rPr lang="en-US" altLang="en-US" dirty="0" smtClean="0"/>
            </a:br>
            <a:r>
              <a:rPr lang="en-US" altLang="en-US" dirty="0" smtClean="0"/>
              <a:t> </a:t>
            </a:r>
            <a:br>
              <a:rPr lang="en-US" altLang="en-US" dirty="0" smtClean="0"/>
            </a:br>
            <a:r>
              <a:rPr lang="en-US" altLang="en-US" dirty="0" smtClean="0"/>
              <a:t>R = </a:t>
            </a:r>
            <a:r>
              <a:rPr lang="en-US" altLang="en-US" b="1" dirty="0" smtClean="0"/>
              <a:t>Reliability</a:t>
            </a:r>
            <a:r>
              <a:rPr lang="en-US" altLang="en-US" dirty="0" smtClean="0"/>
              <a:t>     By contrast, reliability has to do with </a:t>
            </a:r>
            <a:r>
              <a:rPr lang="en-US" altLang="en-US" sz="1800" b="1" dirty="0" smtClean="0"/>
              <a:t>actions.</a:t>
            </a:r>
            <a:r>
              <a:rPr lang="en-US" altLang="en-US" dirty="0" smtClean="0"/>
              <a:t> We might say, for example, "If he says he'll deliver the product tomorrow, I trust him, because he's dependable." </a:t>
            </a:r>
            <a:br>
              <a:rPr lang="en-US" altLang="en-US" dirty="0" smtClean="0"/>
            </a:br>
            <a:r>
              <a:rPr lang="en-US" altLang="en-US" dirty="0" smtClean="0"/>
              <a:t> </a:t>
            </a:r>
            <a:br>
              <a:rPr lang="en-US" altLang="en-US" dirty="0" smtClean="0"/>
            </a:br>
            <a:r>
              <a:rPr lang="en-US" altLang="en-US" dirty="0" smtClean="0"/>
              <a:t>I = </a:t>
            </a:r>
            <a:r>
              <a:rPr lang="en-US" altLang="en-US" b="1" dirty="0" smtClean="0"/>
              <a:t>Intimacy</a:t>
            </a:r>
            <a:r>
              <a:rPr lang="en-US" altLang="en-US" dirty="0" smtClean="0"/>
              <a:t>       </a:t>
            </a:r>
            <a:r>
              <a:rPr lang="en-US" altLang="en-US" dirty="0" err="1" smtClean="0"/>
              <a:t>Intimacy</a:t>
            </a:r>
            <a:r>
              <a:rPr lang="en-US" altLang="en-US" dirty="0" smtClean="0"/>
              <a:t> refers to the </a:t>
            </a:r>
            <a:r>
              <a:rPr lang="en-US" altLang="en-US" sz="1800" b="1" dirty="0" smtClean="0"/>
              <a:t>safety or security </a:t>
            </a:r>
            <a:r>
              <a:rPr lang="en-US" altLang="en-US" dirty="0" smtClean="0"/>
              <a:t>that we feel when entrusting someone with something. We might say, "I can trust her with that information; she's never violated my confidentiality before, and she would never embarrass me." </a:t>
            </a:r>
            <a:br>
              <a:rPr lang="en-US" altLang="en-US" dirty="0" smtClean="0"/>
            </a:br>
            <a:r>
              <a:rPr lang="en-US" altLang="en-US" dirty="0" smtClean="0"/>
              <a:t> </a:t>
            </a:r>
            <a:br>
              <a:rPr lang="en-US" altLang="en-US" dirty="0" smtClean="0"/>
            </a:br>
            <a:r>
              <a:rPr lang="en-US" altLang="en-US" dirty="0" smtClean="0"/>
              <a:t>S </a:t>
            </a:r>
            <a:r>
              <a:rPr lang="en-US" altLang="en-US" b="1" dirty="0" smtClean="0"/>
              <a:t>= Self-interest </a:t>
            </a:r>
            <a:br>
              <a:rPr lang="en-US" altLang="en-US" b="1" dirty="0" smtClean="0"/>
            </a:br>
            <a:r>
              <a:rPr lang="en-US" altLang="en-US" dirty="0" smtClean="0"/>
              <a:t> </a:t>
            </a:r>
            <a:br>
              <a:rPr lang="en-US" altLang="en-US" dirty="0" smtClean="0"/>
            </a:br>
            <a:r>
              <a:rPr lang="en-US" altLang="en-US" dirty="0" smtClean="0"/>
              <a:t>Self-orientation refers to the focus of the person in question: in particular, whether the person's </a:t>
            </a:r>
            <a:r>
              <a:rPr lang="en-US" altLang="en-US" b="1" dirty="0" smtClean="0"/>
              <a:t>focus is primarily on himself or herself</a:t>
            </a:r>
            <a:r>
              <a:rPr lang="en-US" altLang="en-US" dirty="0" smtClean="0"/>
              <a:t>, or on the other person. Increasing the value of the factors in the numerator increases the value of trust. Increasing the value of the denominator*that is, self-orientation*decreases the value of trust.  </a:t>
            </a:r>
          </a:p>
          <a:p>
            <a:r>
              <a:rPr lang="en-US" altLang="en-US" dirty="0" smtClean="0"/>
              <a:t>											10/5 = 2     10 / 2  =  5</a:t>
            </a:r>
          </a:p>
          <a:p>
            <a:endParaRPr lang="en-US" altLang="en-US" dirty="0" smtClean="0"/>
          </a:p>
          <a:p>
            <a:endParaRPr lang="en-US" dirty="0"/>
          </a:p>
        </p:txBody>
      </p:sp>
      <p:sp>
        <p:nvSpPr>
          <p:cNvPr id="4" name="Slide Number Placeholder 3"/>
          <p:cNvSpPr>
            <a:spLocks noGrp="1"/>
          </p:cNvSpPr>
          <p:nvPr>
            <p:ph type="sldNum" sz="quarter" idx="10"/>
          </p:nvPr>
        </p:nvSpPr>
        <p:spPr/>
        <p:txBody>
          <a:bodyPr/>
          <a:lstStyle/>
          <a:p>
            <a:fld id="{AFECE927-5056-4FD0-8C11-A7FBA6183686}" type="slidenum">
              <a:rPr lang="en-US" smtClean="0"/>
              <a:t>9</a:t>
            </a:fld>
            <a:endParaRPr lang="en-US" dirty="0"/>
          </a:p>
        </p:txBody>
      </p:sp>
    </p:spTree>
    <p:extLst>
      <p:ext uri="{BB962C8B-B14F-4D97-AF65-F5344CB8AC3E}">
        <p14:creationId xmlns:p14="http://schemas.microsoft.com/office/powerpoint/2010/main" val="29604609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Why is trust so important?</a:t>
            </a:r>
          </a:p>
          <a:p>
            <a:endParaRPr lang="en-US" altLang="en-US" dirty="0" smtClean="0"/>
          </a:p>
          <a:p>
            <a:r>
              <a:rPr lang="en-US" altLang="en-US" dirty="0" smtClean="0"/>
              <a:t>Discuss that this is why employees trust communication from the boss over a remote executive.  How much opportunity does a remote exec have to build in particular, Intimacy, in order to have strong Trust?</a:t>
            </a:r>
          </a:p>
          <a:p>
            <a:r>
              <a:rPr lang="en-US" altLang="en-US" dirty="0" smtClean="0"/>
              <a:t>Trust and integrity as a leader are key attributes that impact your success.</a:t>
            </a:r>
          </a:p>
          <a:p>
            <a:r>
              <a:rPr lang="en-US" altLang="en-US" dirty="0" smtClean="0"/>
              <a:t>As a leader…..you help create the trust with senior leaders.  An example is when “changes are occurring within the system”  do you create us versus them</a:t>
            </a:r>
            <a:endParaRPr lang="en-US" dirty="0"/>
          </a:p>
        </p:txBody>
      </p:sp>
      <p:sp>
        <p:nvSpPr>
          <p:cNvPr id="4" name="Slide Number Placeholder 3"/>
          <p:cNvSpPr>
            <a:spLocks noGrp="1"/>
          </p:cNvSpPr>
          <p:nvPr>
            <p:ph type="sldNum" sz="quarter" idx="10"/>
          </p:nvPr>
        </p:nvSpPr>
        <p:spPr/>
        <p:txBody>
          <a:bodyPr/>
          <a:lstStyle/>
          <a:p>
            <a:fld id="{AFECE927-5056-4FD0-8C11-A7FBA6183686}" type="slidenum">
              <a:rPr lang="en-US" smtClean="0"/>
              <a:t>10</a:t>
            </a:fld>
            <a:endParaRPr lang="en-US" dirty="0"/>
          </a:p>
        </p:txBody>
      </p:sp>
    </p:spTree>
    <p:extLst>
      <p:ext uri="{BB962C8B-B14F-4D97-AF65-F5344CB8AC3E}">
        <p14:creationId xmlns:p14="http://schemas.microsoft.com/office/powerpoint/2010/main" val="28215010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The key to effective communication is </a:t>
            </a:r>
            <a:r>
              <a:rPr lang="en-US" altLang="en-US" b="1" dirty="0" smtClean="0"/>
              <a:t>self-knowledge and sensitivity to others</a:t>
            </a:r>
            <a:r>
              <a:rPr lang="en-US" altLang="en-US" dirty="0" smtClean="0"/>
              <a:t>. </a:t>
            </a:r>
          </a:p>
          <a:p>
            <a:endParaRPr lang="en-US" altLang="en-US" dirty="0" smtClean="0"/>
          </a:p>
          <a:p>
            <a:r>
              <a:rPr lang="en-US" altLang="en-US" b="1" dirty="0" smtClean="0"/>
              <a:t>Table exercise</a:t>
            </a:r>
            <a:r>
              <a:rPr lang="en-US" altLang="en-US" dirty="0" smtClean="0"/>
              <a:t>:  What do you find most difficult surrounding communication in your current role?   Perhaps your biggest fears or concerns if you are just moving into a leadership role or aspiring to develop into one.</a:t>
            </a:r>
          </a:p>
          <a:p>
            <a:endParaRPr lang="en-US" dirty="0"/>
          </a:p>
        </p:txBody>
      </p:sp>
      <p:sp>
        <p:nvSpPr>
          <p:cNvPr id="4" name="Slide Number Placeholder 3"/>
          <p:cNvSpPr>
            <a:spLocks noGrp="1"/>
          </p:cNvSpPr>
          <p:nvPr>
            <p:ph type="sldNum" sz="quarter" idx="10"/>
          </p:nvPr>
        </p:nvSpPr>
        <p:spPr/>
        <p:txBody>
          <a:bodyPr/>
          <a:lstStyle/>
          <a:p>
            <a:fld id="{AFECE927-5056-4FD0-8C11-A7FBA6183686}" type="slidenum">
              <a:rPr lang="en-US" smtClean="0"/>
              <a:t>11</a:t>
            </a:fld>
            <a:endParaRPr lang="en-US" dirty="0"/>
          </a:p>
        </p:txBody>
      </p:sp>
    </p:spTree>
    <p:extLst>
      <p:ext uri="{BB962C8B-B14F-4D97-AF65-F5344CB8AC3E}">
        <p14:creationId xmlns:p14="http://schemas.microsoft.com/office/powerpoint/2010/main" val="533937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3276600"/>
          </a:xfrm>
        </p:spPr>
        <p:txBody>
          <a:bodyPr/>
          <a:lstStyle>
            <a:lvl1pPr>
              <a:lnSpc>
                <a:spcPct val="100000"/>
              </a:lnSpc>
              <a:defRPr sz="6000">
                <a:solidFill>
                  <a:srgbClr val="004990"/>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4419600"/>
            <a:ext cx="6400800" cy="1219200"/>
          </a:xfrm>
        </p:spPr>
        <p:txBody>
          <a:bodyPr>
            <a:normAutofit/>
          </a:bodyPr>
          <a:lstStyle>
            <a:lvl1pPr marL="0" indent="0" algn="ctr">
              <a:buNone/>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6"/>
          <p:cNvSpPr>
            <a:spLocks noGrp="1"/>
          </p:cNvSpPr>
          <p:nvPr>
            <p:ph type="dt" sz="half" idx="10"/>
          </p:nvPr>
        </p:nvSpPr>
        <p:spPr/>
        <p:txBody>
          <a:bodyPr/>
          <a:lstStyle>
            <a:lvl1pPr fontAlgn="base">
              <a:spcBef>
                <a:spcPct val="0"/>
              </a:spcBef>
              <a:spcAft>
                <a:spcPct val="0"/>
              </a:spcAft>
              <a:defRPr/>
            </a:lvl1pPr>
          </a:lstStyle>
          <a:p>
            <a:pPr>
              <a:defRPr/>
            </a:pPr>
            <a:fld id="{4BE31DBD-ED27-4065-AF3D-7A26727F84DA}" type="datetime1">
              <a:rPr lang="en-US"/>
              <a:pPr>
                <a:defRPr/>
              </a:pPr>
              <a:t>2/16/2017</a:t>
            </a:fld>
            <a:endParaRPr lang="en-US" dirty="0"/>
          </a:p>
        </p:txBody>
      </p:sp>
      <p:sp>
        <p:nvSpPr>
          <p:cNvPr id="5" name="Slide Number Placeholder 7"/>
          <p:cNvSpPr>
            <a:spLocks noGrp="1"/>
          </p:cNvSpPr>
          <p:nvPr>
            <p:ph type="sldNum" sz="quarter" idx="11"/>
          </p:nvPr>
        </p:nvSpPr>
        <p:spPr/>
        <p:txBody>
          <a:bodyPr/>
          <a:lstStyle>
            <a:lvl1pPr fontAlgn="base">
              <a:spcBef>
                <a:spcPct val="0"/>
              </a:spcBef>
              <a:spcAft>
                <a:spcPct val="0"/>
              </a:spcAft>
              <a:defRPr/>
            </a:lvl1pPr>
          </a:lstStyle>
          <a:p>
            <a:pPr>
              <a:defRPr/>
            </a:pPr>
            <a:fld id="{5902EE28-0E9E-4B9D-9D1B-C2B7BD365FB2}" type="slidenum">
              <a:rPr lang="en-US"/>
              <a:pPr>
                <a:defRPr/>
              </a:pPr>
              <a:t>‹#›</a:t>
            </a:fld>
            <a:endParaRPr lang="en-US" dirty="0"/>
          </a:p>
        </p:txBody>
      </p:sp>
      <p:sp>
        <p:nvSpPr>
          <p:cNvPr id="6" name="Footer Placeholder 8"/>
          <p:cNvSpPr>
            <a:spLocks noGrp="1"/>
          </p:cNvSpPr>
          <p:nvPr>
            <p:ph type="ftr" sz="quarter" idx="12"/>
          </p:nvPr>
        </p:nvSpPr>
        <p:spPr/>
        <p:txBody>
          <a:bodyPr/>
          <a:lstStyle>
            <a:lvl1pPr fontAlgn="base">
              <a:spcBef>
                <a:spcPct val="0"/>
              </a:spcBef>
              <a:spcAft>
                <a:spcPct val="0"/>
              </a:spcAft>
              <a:defRPr/>
            </a:lvl1pPr>
          </a:lstStyle>
          <a:p>
            <a:pPr>
              <a:defRPr/>
            </a:pPr>
            <a:endParaRPr lang="en-US"/>
          </a:p>
        </p:txBody>
      </p:sp>
    </p:spTree>
    <p:extLst>
      <p:ext uri="{BB962C8B-B14F-4D97-AF65-F5344CB8AC3E}">
        <p14:creationId xmlns:p14="http://schemas.microsoft.com/office/powerpoint/2010/main" val="1532048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vl1pPr>
          </a:lstStyle>
          <a:p>
            <a:pPr>
              <a:defRPr/>
            </a:pPr>
            <a:fld id="{A69570E4-35C2-45D6-A2AC-E676304A27AD}" type="datetime1">
              <a:rPr lang="en-US"/>
              <a:pPr>
                <a:defRPr/>
              </a:pPr>
              <a:t>2/16/2017</a:t>
            </a:fld>
            <a:endParaRPr lang="en-US" dirty="0"/>
          </a:p>
        </p:txBody>
      </p:sp>
      <p:sp>
        <p:nvSpPr>
          <p:cNvPr id="5" name="Footer Placeholder 4"/>
          <p:cNvSpPr>
            <a:spLocks noGrp="1"/>
          </p:cNvSpPr>
          <p:nvPr>
            <p:ph type="ftr" sz="quarter" idx="11"/>
          </p:nvPr>
        </p:nvSpPr>
        <p:spPr/>
        <p:txBody>
          <a:bodyPr/>
          <a:lstStyle>
            <a:lvl1pPr fontAlgn="base">
              <a:spcBef>
                <a:spcPct val="0"/>
              </a:spcBef>
              <a:spcAft>
                <a:spcPct val="0"/>
              </a:spcAft>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vl1pPr>
          </a:lstStyle>
          <a:p>
            <a:pPr>
              <a:defRPr/>
            </a:pPr>
            <a:fld id="{EB64CB20-C135-4D34-A5EC-64BDCA068C12}" type="slidenum">
              <a:rPr lang="en-US"/>
              <a:pPr>
                <a:defRPr/>
              </a:pPr>
              <a:t>‹#›</a:t>
            </a:fld>
            <a:endParaRPr lang="en-US" dirty="0"/>
          </a:p>
        </p:txBody>
      </p:sp>
    </p:spTree>
    <p:extLst>
      <p:ext uri="{BB962C8B-B14F-4D97-AF65-F5344CB8AC3E}">
        <p14:creationId xmlns:p14="http://schemas.microsoft.com/office/powerpoint/2010/main" val="928145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400800" cy="12192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2438400" y="1600200"/>
            <a:ext cx="3124200" cy="4495800"/>
          </a:xfrm>
        </p:spPr>
        <p:txBody>
          <a:bodyPr rtlCol="0">
            <a:normAutofit/>
          </a:bodyPr>
          <a:lstStyle/>
          <a:p>
            <a:pPr lvl="0"/>
            <a:endParaRPr lang="en-US" noProof="0" dirty="0" smtClean="0"/>
          </a:p>
        </p:txBody>
      </p:sp>
      <p:sp>
        <p:nvSpPr>
          <p:cNvPr id="4" name="Text Placeholder 3"/>
          <p:cNvSpPr>
            <a:spLocks noGrp="1"/>
          </p:cNvSpPr>
          <p:nvPr>
            <p:ph type="body" sz="half" idx="2"/>
          </p:nvPr>
        </p:nvSpPr>
        <p:spPr>
          <a:xfrm>
            <a:off x="5715000" y="1600200"/>
            <a:ext cx="31242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p:txBody>
          <a:bodyPr/>
          <a:lstStyle>
            <a:lvl1pPr fontAlgn="base">
              <a:spcBef>
                <a:spcPct val="0"/>
              </a:spcBef>
              <a:spcAft>
                <a:spcPct val="0"/>
              </a:spcAft>
              <a:defRPr/>
            </a:lvl1pPr>
          </a:lstStyle>
          <a:p>
            <a:pPr>
              <a:defRPr/>
            </a:pPr>
            <a:fld id="{7132C9B1-F9E8-43F2-9A20-38C90A68703B}" type="datetime1">
              <a:rPr lang="en-US"/>
              <a:pPr>
                <a:defRPr/>
              </a:pPr>
              <a:t>2/16/2017</a:t>
            </a:fld>
            <a:endParaRPr lang="en-US" dirty="0"/>
          </a:p>
        </p:txBody>
      </p:sp>
      <p:sp>
        <p:nvSpPr>
          <p:cNvPr id="6" name="Rectangle 8"/>
          <p:cNvSpPr>
            <a:spLocks noGrp="1" noChangeArrowheads="1"/>
          </p:cNvSpPr>
          <p:nvPr>
            <p:ph type="ftr" sz="quarter" idx="11"/>
          </p:nvPr>
        </p:nvSpPr>
        <p:spPr/>
        <p:txBody>
          <a:bodyPr/>
          <a:lstStyle>
            <a:lvl1pPr fontAlgn="base">
              <a:spcBef>
                <a:spcPct val="0"/>
              </a:spcBef>
              <a:spcAft>
                <a:spcPct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base">
              <a:spcBef>
                <a:spcPct val="0"/>
              </a:spcBef>
              <a:spcAft>
                <a:spcPct val="0"/>
              </a:spcAft>
              <a:defRPr/>
            </a:lvl1pPr>
          </a:lstStyle>
          <a:p>
            <a:pPr>
              <a:defRPr/>
            </a:pPr>
            <a:fld id="{7EDC4F36-96BA-4E69-B3C3-34833B6A0846}" type="slidenum">
              <a:rPr lang="en-US"/>
              <a:pPr>
                <a:defRPr/>
              </a:pPr>
              <a:t>‹#›</a:t>
            </a:fld>
            <a:endParaRPr lang="en-US" dirty="0"/>
          </a:p>
        </p:txBody>
      </p:sp>
    </p:spTree>
    <p:extLst>
      <p:ext uri="{BB962C8B-B14F-4D97-AF65-F5344CB8AC3E}">
        <p14:creationId xmlns:p14="http://schemas.microsoft.com/office/powerpoint/2010/main" val="162735306"/>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6"/>
          <p:cNvSpPr>
            <a:spLocks noGrp="1"/>
          </p:cNvSpPr>
          <p:nvPr>
            <p:ph type="dt" sz="half" idx="10"/>
          </p:nvPr>
        </p:nvSpPr>
        <p:spPr/>
        <p:txBody>
          <a:bodyPr/>
          <a:lstStyle>
            <a:lvl1pPr fontAlgn="base">
              <a:spcBef>
                <a:spcPct val="0"/>
              </a:spcBef>
              <a:spcAft>
                <a:spcPct val="0"/>
              </a:spcAft>
              <a:defRPr/>
            </a:lvl1pPr>
          </a:lstStyle>
          <a:p>
            <a:pPr>
              <a:defRPr/>
            </a:pPr>
            <a:fld id="{17FD3474-0F3C-48E6-A8AD-64B3878BB9BB}" type="datetime1">
              <a:rPr lang="en-US"/>
              <a:pPr>
                <a:defRPr/>
              </a:pPr>
              <a:t>2/16/2017</a:t>
            </a:fld>
            <a:endParaRPr lang="en-US"/>
          </a:p>
        </p:txBody>
      </p:sp>
      <p:sp>
        <p:nvSpPr>
          <p:cNvPr id="5" name="Slide Number Placeholder 7"/>
          <p:cNvSpPr>
            <a:spLocks noGrp="1"/>
          </p:cNvSpPr>
          <p:nvPr>
            <p:ph type="sldNum" sz="quarter" idx="11"/>
          </p:nvPr>
        </p:nvSpPr>
        <p:spPr/>
        <p:txBody>
          <a:bodyPr/>
          <a:lstStyle>
            <a:lvl1pPr fontAlgn="base">
              <a:spcBef>
                <a:spcPct val="0"/>
              </a:spcBef>
              <a:spcAft>
                <a:spcPct val="0"/>
              </a:spcAft>
              <a:defRPr/>
            </a:lvl1pPr>
          </a:lstStyle>
          <a:p>
            <a:pPr>
              <a:defRPr/>
            </a:pPr>
            <a:fld id="{BEA949A6-BAEB-486B-B560-2D62B269D4C5}" type="slidenum">
              <a:rPr lang="en-US"/>
              <a:pPr>
                <a:defRPr/>
              </a:pPr>
              <a:t>‹#›</a:t>
            </a:fld>
            <a:endParaRPr lang="en-US"/>
          </a:p>
        </p:txBody>
      </p:sp>
      <p:sp>
        <p:nvSpPr>
          <p:cNvPr id="6" name="Footer Placeholder 8"/>
          <p:cNvSpPr>
            <a:spLocks noGrp="1"/>
          </p:cNvSpPr>
          <p:nvPr>
            <p:ph type="ftr" sz="quarter" idx="12"/>
          </p:nvPr>
        </p:nvSpPr>
        <p:spPr/>
        <p:txBody>
          <a:bodyPr/>
          <a:lstStyle>
            <a:lvl1pPr fontAlgn="base">
              <a:spcBef>
                <a:spcPct val="0"/>
              </a:spcBef>
              <a:spcAft>
                <a:spcPct val="0"/>
              </a:spcAft>
              <a:defRPr/>
            </a:lvl1pPr>
          </a:lstStyle>
          <a:p>
            <a:pPr>
              <a:defRPr/>
            </a:pPr>
            <a:endParaRPr lang="en-US"/>
          </a:p>
        </p:txBody>
      </p:sp>
    </p:spTree>
    <p:extLst>
      <p:ext uri="{BB962C8B-B14F-4D97-AF65-F5344CB8AC3E}">
        <p14:creationId xmlns:p14="http://schemas.microsoft.com/office/powerpoint/2010/main" val="40714191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100000"/>
              </a:lnSpc>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spcBef>
                <a:spcPts val="0"/>
              </a:spcBef>
              <a:spcAft>
                <a:spcPts val="1200"/>
              </a:spcAft>
              <a:defRPr/>
            </a:lvl1pPr>
            <a:lvl2pPr>
              <a:spcBef>
                <a:spcPts val="0"/>
              </a:spcBef>
              <a:spcAft>
                <a:spcPts val="1200"/>
              </a:spcAft>
              <a:defRPr/>
            </a:lvl2pPr>
            <a:lvl3pPr>
              <a:spcBef>
                <a:spcPts val="0"/>
              </a:spcBef>
              <a:spcAft>
                <a:spcPts val="1200"/>
              </a:spcAft>
              <a:defRPr/>
            </a:lvl3pPr>
            <a:lvl4pPr>
              <a:spcBef>
                <a:spcPts val="0"/>
              </a:spcBef>
              <a:spcAft>
                <a:spcPts val="1200"/>
              </a:spcAft>
              <a:defRPr/>
            </a:lvl4pPr>
            <a:lvl5pPr>
              <a:spcBef>
                <a:spcPts val="0"/>
              </a:spcBef>
              <a:spcAft>
                <a:spcPts val="1200"/>
              </a:spcAft>
              <a:defRPr/>
            </a:lvl5pPr>
            <a:lvl6pPr>
              <a:defRPr/>
            </a:lvl6pPr>
            <a:lvl7pPr>
              <a:defRPr/>
            </a:lvl7pPr>
            <a:lvl8pPr>
              <a:defRPr/>
            </a:lvl8pPr>
            <a:lvl9pPr>
              <a:buFont typeface="Arial" pitchFamily="34" charset="0"/>
              <a:buChar cha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vl1pPr>
          </a:lstStyle>
          <a:p>
            <a:pPr>
              <a:defRPr/>
            </a:pPr>
            <a:fld id="{285583D9-E4BB-4C27-B10D-50E63E1FC0FF}" type="datetime1">
              <a:rPr lang="en-US"/>
              <a:pPr>
                <a:defRPr/>
              </a:pPr>
              <a:t>2/16/2017</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vl1pPr>
          </a:lstStyle>
          <a:p>
            <a:pPr>
              <a:defRPr/>
            </a:pPr>
            <a:fld id="{56B8EE23-1A92-4014-BBA2-959283AABADD}" type="slidenum">
              <a:rPr lang="en-US"/>
              <a:pPr>
                <a:defRPr/>
              </a:pPr>
              <a:t>‹#›</a:t>
            </a:fld>
            <a:endParaRPr lang="en-US"/>
          </a:p>
        </p:txBody>
      </p:sp>
    </p:spTree>
    <p:extLst>
      <p:ext uri="{BB962C8B-B14F-4D97-AF65-F5344CB8AC3E}">
        <p14:creationId xmlns:p14="http://schemas.microsoft.com/office/powerpoint/2010/main" val="33942021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Text Box 2"/>
          <p:cNvSpPr txBox="1">
            <a:spLocks noChangeArrowheads="1"/>
          </p:cNvSpPr>
          <p:nvPr userDrawn="1"/>
        </p:nvSpPr>
        <p:spPr bwMode="auto">
          <a:xfrm>
            <a:off x="3089275" y="112713"/>
            <a:ext cx="574040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defRPr/>
            </a:pPr>
            <a:r>
              <a:rPr lang="en-US" sz="3800" b="1" dirty="0">
                <a:solidFill>
                  <a:srgbClr val="FFFFFF"/>
                </a:solidFill>
                <a:latin typeface="Bookman Old Style" pitchFamily="18" charset="0"/>
              </a:rPr>
              <a:t>Nursing Leadership</a:t>
            </a:r>
          </a:p>
          <a:p>
            <a:pPr algn="r" eaLnBrk="1" hangingPunct="1">
              <a:defRPr/>
            </a:pPr>
            <a:r>
              <a:rPr lang="en-US" sz="3800" b="1" dirty="0" smtClean="0">
                <a:solidFill>
                  <a:srgbClr val="FFFFFF"/>
                </a:solidFill>
                <a:latin typeface="Bookman Old Style" pitchFamily="18" charset="0"/>
              </a:rPr>
              <a:t>Academy</a:t>
            </a:r>
            <a:endParaRPr lang="en-US" sz="3800" b="1" dirty="0">
              <a:solidFill>
                <a:srgbClr val="FFFFFF"/>
              </a:solidFill>
              <a:latin typeface="Bookman Old Style" pitchFamily="18" charset="0"/>
            </a:endParaRPr>
          </a:p>
          <a:p>
            <a:pPr eaLnBrk="1" hangingPunct="1">
              <a:defRPr/>
            </a:pPr>
            <a:endParaRPr lang="en-US" sz="3600" dirty="0">
              <a:solidFill>
                <a:prstClr val="black"/>
              </a:solidFill>
            </a:endParaRPr>
          </a:p>
        </p:txBody>
      </p:sp>
      <p:pic>
        <p:nvPicPr>
          <p:cNvPr id="5" name="Picture 0" descr="woneheader.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2"/>
          <p:cNvSpPr txBox="1">
            <a:spLocks noChangeArrowheads="1"/>
          </p:cNvSpPr>
          <p:nvPr userDrawn="1"/>
        </p:nvSpPr>
        <p:spPr bwMode="auto">
          <a:xfrm>
            <a:off x="3214688" y="104775"/>
            <a:ext cx="574040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defRPr/>
            </a:pPr>
            <a:r>
              <a:rPr lang="en-US" sz="3800" b="1" dirty="0">
                <a:solidFill>
                  <a:srgbClr val="FFFFFF"/>
                </a:solidFill>
                <a:latin typeface="Bookman Old Style" pitchFamily="18" charset="0"/>
              </a:rPr>
              <a:t>Nursing Leadership</a:t>
            </a:r>
          </a:p>
          <a:p>
            <a:pPr algn="r" eaLnBrk="1" hangingPunct="1">
              <a:defRPr/>
            </a:pPr>
            <a:r>
              <a:rPr lang="en-US" sz="3800" b="1" dirty="0" smtClean="0">
                <a:solidFill>
                  <a:srgbClr val="FFFFFF"/>
                </a:solidFill>
                <a:latin typeface="Bookman Old Style" pitchFamily="18" charset="0"/>
              </a:rPr>
              <a:t>Academy</a:t>
            </a:r>
            <a:endParaRPr lang="en-US" sz="3800" b="1" dirty="0">
              <a:solidFill>
                <a:srgbClr val="FFFFFF"/>
              </a:solidFill>
              <a:latin typeface="Bookman Old Style" pitchFamily="18" charset="0"/>
            </a:endParaRPr>
          </a:p>
          <a:p>
            <a:pPr eaLnBrk="1" hangingPunct="1">
              <a:defRPr/>
            </a:pPr>
            <a:endParaRPr lang="en-US" sz="3600" dirty="0">
              <a:solidFill>
                <a:prstClr val="black"/>
              </a:solidFill>
            </a:endParaRPr>
          </a:p>
        </p:txBody>
      </p:sp>
      <p:sp>
        <p:nvSpPr>
          <p:cNvPr id="3" name="Text Placeholder 2"/>
          <p:cNvSpPr>
            <a:spLocks noGrp="1"/>
          </p:cNvSpPr>
          <p:nvPr>
            <p:ph type="body" idx="1"/>
          </p:nvPr>
        </p:nvSpPr>
        <p:spPr>
          <a:xfrm>
            <a:off x="762000" y="2514600"/>
            <a:ext cx="7772400" cy="2133600"/>
          </a:xfrm>
        </p:spPr>
        <p:txBody>
          <a:bodyPr>
            <a:normAutofit/>
          </a:bodyPr>
          <a:lstStyle>
            <a:lvl1pPr marL="0" indent="0" algn="ctr">
              <a:buNone/>
              <a:defRPr sz="4000" b="1" i="1">
                <a:solidFill>
                  <a:srgbClr val="1D1886"/>
                </a:solidFill>
                <a:latin typeface="Bookman Old Style"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3" name="Subtitle 2"/>
          <p:cNvSpPr>
            <a:spLocks noGrp="1"/>
          </p:cNvSpPr>
          <p:nvPr>
            <p:ph type="subTitle" idx="13"/>
          </p:nvPr>
        </p:nvSpPr>
        <p:spPr>
          <a:xfrm>
            <a:off x="1524000" y="4953000"/>
            <a:ext cx="6400800" cy="1219200"/>
          </a:xfrm>
        </p:spPr>
        <p:txBody>
          <a:bodyPr>
            <a:normAutofit/>
          </a:bodyPr>
          <a:lstStyle>
            <a:lvl1pPr marL="0" indent="0" algn="ctr">
              <a:buNone/>
              <a:defRPr sz="2800" b="0">
                <a:solidFill>
                  <a:schemeClr val="tx1">
                    <a:lumMod val="75000"/>
                    <a:lumOff val="25000"/>
                  </a:schemeClr>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Date Placeholder 3"/>
          <p:cNvSpPr>
            <a:spLocks noGrp="1"/>
          </p:cNvSpPr>
          <p:nvPr>
            <p:ph type="dt" sz="half" idx="14"/>
          </p:nvPr>
        </p:nvSpPr>
        <p:spPr/>
        <p:txBody>
          <a:bodyPr/>
          <a:lstStyle>
            <a:lvl1pPr fontAlgn="base">
              <a:spcBef>
                <a:spcPct val="0"/>
              </a:spcBef>
              <a:spcAft>
                <a:spcPct val="0"/>
              </a:spcAft>
              <a:defRPr/>
            </a:lvl1pPr>
          </a:lstStyle>
          <a:p>
            <a:pPr>
              <a:defRPr/>
            </a:pPr>
            <a:fld id="{8EB9F0DA-84C4-4350-97E5-592D2F6816CB}" type="datetime1">
              <a:rPr lang="en-US"/>
              <a:pPr>
                <a:defRPr/>
              </a:pPr>
              <a:t>2/16/2017</a:t>
            </a:fld>
            <a:endParaRPr lang="en-US"/>
          </a:p>
        </p:txBody>
      </p:sp>
      <p:sp>
        <p:nvSpPr>
          <p:cNvPr id="8" name="Footer Placeholder 4"/>
          <p:cNvSpPr>
            <a:spLocks noGrp="1"/>
          </p:cNvSpPr>
          <p:nvPr>
            <p:ph type="ftr" sz="quarter" idx="15"/>
          </p:nvPr>
        </p:nvSpPr>
        <p:spPr/>
        <p:txBody>
          <a:bodyPr/>
          <a:lstStyle>
            <a:lvl1pPr fontAlgn="base">
              <a:spcBef>
                <a:spcPct val="0"/>
              </a:spcBef>
              <a:spcAft>
                <a:spcPct val="0"/>
              </a:spcAft>
              <a:defRPr/>
            </a:lvl1pPr>
          </a:lstStyle>
          <a:p>
            <a:pPr>
              <a:defRPr/>
            </a:pPr>
            <a:endParaRPr lang="en-US"/>
          </a:p>
        </p:txBody>
      </p:sp>
      <p:sp>
        <p:nvSpPr>
          <p:cNvPr id="9" name="Slide Number Placeholder 5"/>
          <p:cNvSpPr>
            <a:spLocks noGrp="1"/>
          </p:cNvSpPr>
          <p:nvPr>
            <p:ph type="sldNum" sz="quarter" idx="16"/>
          </p:nvPr>
        </p:nvSpPr>
        <p:spPr/>
        <p:txBody>
          <a:bodyPr/>
          <a:lstStyle>
            <a:lvl1pPr fontAlgn="base">
              <a:spcBef>
                <a:spcPct val="0"/>
              </a:spcBef>
              <a:spcAft>
                <a:spcPct val="0"/>
              </a:spcAft>
              <a:defRPr/>
            </a:lvl1pPr>
          </a:lstStyle>
          <a:p>
            <a:pPr>
              <a:defRPr/>
            </a:pPr>
            <a:fld id="{0E96024C-6FF9-4808-A1AB-D24ECD0FF9DD}" type="slidenum">
              <a:rPr lang="en-US"/>
              <a:pPr>
                <a:defRPr/>
              </a:pPr>
              <a:t>‹#›</a:t>
            </a:fld>
            <a:endParaRPr lang="en-US"/>
          </a:p>
        </p:txBody>
      </p:sp>
    </p:spTree>
    <p:extLst>
      <p:ext uri="{BB962C8B-B14F-4D97-AF65-F5344CB8AC3E}">
        <p14:creationId xmlns:p14="http://schemas.microsoft.com/office/powerpoint/2010/main" val="17094854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4"/>
          </p:nvPr>
        </p:nvSpPr>
        <p:spPr/>
        <p:txBody>
          <a:bodyPr/>
          <a:lstStyle>
            <a:lvl1pPr fontAlgn="base">
              <a:spcBef>
                <a:spcPct val="0"/>
              </a:spcBef>
              <a:spcAft>
                <a:spcPct val="0"/>
              </a:spcAft>
              <a:defRPr/>
            </a:lvl1pPr>
          </a:lstStyle>
          <a:p>
            <a:pPr>
              <a:defRPr/>
            </a:pPr>
            <a:fld id="{66EA380A-0AAA-4966-87E9-098C4C4AC32A}" type="datetime1">
              <a:rPr lang="en-US"/>
              <a:pPr>
                <a:defRPr/>
              </a:pPr>
              <a:t>2/16/2017</a:t>
            </a:fld>
            <a:endParaRPr lang="en-US"/>
          </a:p>
        </p:txBody>
      </p:sp>
      <p:sp>
        <p:nvSpPr>
          <p:cNvPr id="6" name="Footer Placeholder 5"/>
          <p:cNvSpPr>
            <a:spLocks noGrp="1"/>
          </p:cNvSpPr>
          <p:nvPr>
            <p:ph type="ftr" sz="quarter" idx="15"/>
          </p:nvPr>
        </p:nvSpPr>
        <p:spPr/>
        <p:txBody>
          <a:bodyPr/>
          <a:lstStyle>
            <a:lvl1pPr fontAlgn="base">
              <a:spcBef>
                <a:spcPct val="0"/>
              </a:spcBef>
              <a:spcAft>
                <a:spcPct val="0"/>
              </a:spcAft>
              <a:defRPr/>
            </a:lvl1pPr>
          </a:lstStyle>
          <a:p>
            <a:pPr>
              <a:defRPr/>
            </a:pPr>
            <a:endParaRPr lang="en-US"/>
          </a:p>
        </p:txBody>
      </p:sp>
      <p:sp>
        <p:nvSpPr>
          <p:cNvPr id="7" name="Slide Number Placeholder 6"/>
          <p:cNvSpPr>
            <a:spLocks noGrp="1"/>
          </p:cNvSpPr>
          <p:nvPr>
            <p:ph type="sldNum" sz="quarter" idx="16"/>
          </p:nvPr>
        </p:nvSpPr>
        <p:spPr/>
        <p:txBody>
          <a:bodyPr/>
          <a:lstStyle>
            <a:lvl1pPr fontAlgn="base">
              <a:spcBef>
                <a:spcPct val="0"/>
              </a:spcBef>
              <a:spcAft>
                <a:spcPct val="0"/>
              </a:spcAft>
              <a:defRPr/>
            </a:lvl1pPr>
          </a:lstStyle>
          <a:p>
            <a:pPr>
              <a:defRPr/>
            </a:pPr>
            <a:fld id="{FDA93445-D2FE-4ED8-9FF9-331934AD9754}" type="slidenum">
              <a:rPr lang="en-US"/>
              <a:pPr>
                <a:defRPr/>
              </a:pPr>
              <a:t>‹#›</a:t>
            </a:fld>
            <a:endParaRPr lang="en-US"/>
          </a:p>
        </p:txBody>
      </p:sp>
    </p:spTree>
    <p:extLst>
      <p:ext uri="{BB962C8B-B14F-4D97-AF65-F5344CB8AC3E}">
        <p14:creationId xmlns:p14="http://schemas.microsoft.com/office/powerpoint/2010/main" val="16749674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5"/>
          </p:nvPr>
        </p:nvSpPr>
        <p:spPr/>
        <p:txBody>
          <a:bodyPr/>
          <a:lstStyle>
            <a:lvl1pPr fontAlgn="base">
              <a:spcBef>
                <a:spcPct val="0"/>
              </a:spcBef>
              <a:spcAft>
                <a:spcPct val="0"/>
              </a:spcAft>
              <a:defRPr/>
            </a:lvl1pPr>
          </a:lstStyle>
          <a:p>
            <a:pPr>
              <a:defRPr/>
            </a:pPr>
            <a:fld id="{9C0331E5-0AF6-429C-BB29-2EB54B4DAADC}" type="datetime1">
              <a:rPr lang="en-US"/>
              <a:pPr>
                <a:defRPr/>
              </a:pPr>
              <a:t>2/16/2017</a:t>
            </a:fld>
            <a:endParaRPr lang="en-US"/>
          </a:p>
        </p:txBody>
      </p:sp>
      <p:sp>
        <p:nvSpPr>
          <p:cNvPr id="8" name="Footer Placeholder 7"/>
          <p:cNvSpPr>
            <a:spLocks noGrp="1"/>
          </p:cNvSpPr>
          <p:nvPr>
            <p:ph type="ftr" sz="quarter" idx="16"/>
          </p:nvPr>
        </p:nvSpPr>
        <p:spPr/>
        <p:txBody>
          <a:bodyPr/>
          <a:lstStyle>
            <a:lvl1pPr fontAlgn="base">
              <a:spcBef>
                <a:spcPct val="0"/>
              </a:spcBef>
              <a:spcAft>
                <a:spcPct val="0"/>
              </a:spcAft>
              <a:defRPr/>
            </a:lvl1pPr>
          </a:lstStyle>
          <a:p>
            <a:pPr>
              <a:defRPr/>
            </a:pPr>
            <a:endParaRPr lang="en-US"/>
          </a:p>
        </p:txBody>
      </p:sp>
      <p:sp>
        <p:nvSpPr>
          <p:cNvPr id="9" name="Slide Number Placeholder 8"/>
          <p:cNvSpPr>
            <a:spLocks noGrp="1"/>
          </p:cNvSpPr>
          <p:nvPr>
            <p:ph type="sldNum" sz="quarter" idx="17"/>
          </p:nvPr>
        </p:nvSpPr>
        <p:spPr/>
        <p:txBody>
          <a:bodyPr/>
          <a:lstStyle>
            <a:lvl1pPr fontAlgn="base">
              <a:spcBef>
                <a:spcPct val="0"/>
              </a:spcBef>
              <a:spcAft>
                <a:spcPct val="0"/>
              </a:spcAft>
              <a:defRPr/>
            </a:lvl1pPr>
          </a:lstStyle>
          <a:p>
            <a:pPr>
              <a:defRPr/>
            </a:pPr>
            <a:fld id="{4D37C757-C1C2-47D6-9505-29F157DFC691}" type="slidenum">
              <a:rPr lang="en-US"/>
              <a:pPr>
                <a:defRPr/>
              </a:pPr>
              <a:t>‹#›</a:t>
            </a:fld>
            <a:endParaRPr lang="en-US"/>
          </a:p>
        </p:txBody>
      </p:sp>
    </p:spTree>
    <p:extLst>
      <p:ext uri="{BB962C8B-B14F-4D97-AF65-F5344CB8AC3E}">
        <p14:creationId xmlns:p14="http://schemas.microsoft.com/office/powerpoint/2010/main" val="22317053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fontAlgn="base">
              <a:spcBef>
                <a:spcPct val="0"/>
              </a:spcBef>
              <a:spcAft>
                <a:spcPct val="0"/>
              </a:spcAft>
              <a:defRPr/>
            </a:lvl1pPr>
          </a:lstStyle>
          <a:p>
            <a:pPr>
              <a:defRPr/>
            </a:pPr>
            <a:fld id="{D178C6FE-9302-484E-A896-90EA0A61CC10}" type="datetime1">
              <a:rPr lang="en-US"/>
              <a:pPr>
                <a:defRPr/>
              </a:pPr>
              <a:t>2/16/2017</a:t>
            </a:fld>
            <a:endParaRPr lang="en-US"/>
          </a:p>
        </p:txBody>
      </p:sp>
      <p:sp>
        <p:nvSpPr>
          <p:cNvPr id="4" name="Footer Placeholder 3"/>
          <p:cNvSpPr>
            <a:spLocks noGrp="1"/>
          </p:cNvSpPr>
          <p:nvPr>
            <p:ph type="ftr" sz="quarter" idx="11"/>
          </p:nvPr>
        </p:nvSpPr>
        <p:spPr/>
        <p:txBody>
          <a:bodyPr/>
          <a:lstStyle>
            <a:lvl1pPr fontAlgn="base">
              <a:spcBef>
                <a:spcPct val="0"/>
              </a:spcBef>
              <a:spcAft>
                <a:spcPct val="0"/>
              </a:spcAft>
              <a:defRPr/>
            </a:lvl1pPr>
          </a:lstStyle>
          <a:p>
            <a:pPr>
              <a:defRPr/>
            </a:pPr>
            <a:endParaRPr lang="en-US"/>
          </a:p>
        </p:txBody>
      </p:sp>
      <p:sp>
        <p:nvSpPr>
          <p:cNvPr id="5" name="Slide Number Placeholder 4"/>
          <p:cNvSpPr>
            <a:spLocks noGrp="1"/>
          </p:cNvSpPr>
          <p:nvPr>
            <p:ph type="sldNum" sz="quarter" idx="12"/>
          </p:nvPr>
        </p:nvSpPr>
        <p:spPr/>
        <p:txBody>
          <a:bodyPr/>
          <a:lstStyle>
            <a:lvl1pPr fontAlgn="base">
              <a:spcBef>
                <a:spcPct val="0"/>
              </a:spcBef>
              <a:spcAft>
                <a:spcPct val="0"/>
              </a:spcAft>
              <a:defRPr/>
            </a:lvl1pPr>
          </a:lstStyle>
          <a:p>
            <a:pPr>
              <a:defRPr/>
            </a:pPr>
            <a:fld id="{74390D2B-E1C5-486D-BC60-07DF3379730A}" type="slidenum">
              <a:rPr lang="en-US"/>
              <a:pPr>
                <a:defRPr/>
              </a:pPr>
              <a:t>‹#›</a:t>
            </a:fld>
            <a:endParaRPr lang="en-US"/>
          </a:p>
        </p:txBody>
      </p:sp>
    </p:spTree>
    <p:extLst>
      <p:ext uri="{BB962C8B-B14F-4D97-AF65-F5344CB8AC3E}">
        <p14:creationId xmlns:p14="http://schemas.microsoft.com/office/powerpoint/2010/main" val="33809912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vl1pPr>
          </a:lstStyle>
          <a:p>
            <a:pPr>
              <a:defRPr/>
            </a:pPr>
            <a:fld id="{3E252349-876D-4253-AEF0-AB609F2322D3}" type="datetime1">
              <a:rPr lang="en-US"/>
              <a:pPr>
                <a:defRPr/>
              </a:pPr>
              <a:t>2/16/2017</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vl1pPr>
          </a:lstStyle>
          <a:p>
            <a:pPr>
              <a:defRPr/>
            </a:pPr>
            <a:fld id="{A4E64784-1215-4DCA-9869-6B227E0C3918}" type="slidenum">
              <a:rPr lang="en-US"/>
              <a:pPr>
                <a:defRPr/>
              </a:pPr>
              <a:t>‹#›</a:t>
            </a:fld>
            <a:endParaRPr lang="en-US"/>
          </a:p>
        </p:txBody>
      </p:sp>
    </p:spTree>
    <p:extLst>
      <p:ext uri="{BB962C8B-B14F-4D97-AF65-F5344CB8AC3E}">
        <p14:creationId xmlns:p14="http://schemas.microsoft.com/office/powerpoint/2010/main" val="17131396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vl1pPr>
          </a:lstStyle>
          <a:p>
            <a:pPr>
              <a:defRPr/>
            </a:pPr>
            <a:fld id="{4CB4E582-70B5-4B00-9E13-60AE7A006FF1}" type="datetime1">
              <a:rPr lang="en-US"/>
              <a:pPr>
                <a:defRPr/>
              </a:pPr>
              <a:t>2/16/2017</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vl1pPr>
          </a:lstStyle>
          <a:p>
            <a:pPr>
              <a:defRPr/>
            </a:pPr>
            <a:fld id="{D2F5D006-C945-4A1A-AE50-ABB66604B652}" type="slidenum">
              <a:rPr lang="en-US"/>
              <a:pPr>
                <a:defRPr/>
              </a:pPr>
              <a:t>‹#›</a:t>
            </a:fld>
            <a:endParaRPr lang="en-US"/>
          </a:p>
        </p:txBody>
      </p:sp>
    </p:spTree>
    <p:extLst>
      <p:ext uri="{BB962C8B-B14F-4D97-AF65-F5344CB8AC3E}">
        <p14:creationId xmlns:p14="http://schemas.microsoft.com/office/powerpoint/2010/main" val="1365245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lvl1pPr>
              <a:lnSpc>
                <a:spcPct val="100000"/>
              </a:lnSpc>
              <a:defRPr sz="4000">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447800"/>
            <a:ext cx="8229600" cy="4648200"/>
          </a:xfrm>
        </p:spPr>
        <p:txBody>
          <a:bodyPr/>
          <a:lstStyle>
            <a:lvl1pPr>
              <a:spcBef>
                <a:spcPts val="600"/>
              </a:spcBef>
              <a:spcAft>
                <a:spcPts val="0"/>
              </a:spcAft>
              <a:buSzPct val="110000"/>
              <a:defRPr>
                <a:latin typeface="Arial" panose="020B0604020202020204" pitchFamily="34" charset="0"/>
                <a:cs typeface="Arial" panose="020B0604020202020204" pitchFamily="34" charset="0"/>
              </a:defRPr>
            </a:lvl1pPr>
            <a:lvl2pPr marL="693738" indent="-285750">
              <a:spcBef>
                <a:spcPts val="600"/>
              </a:spcBef>
              <a:spcAft>
                <a:spcPts val="0"/>
              </a:spcAft>
              <a:defRPr sz="2600">
                <a:latin typeface="Arial" panose="020B0604020202020204" pitchFamily="34" charset="0"/>
                <a:cs typeface="Arial" panose="020B0604020202020204" pitchFamily="34" charset="0"/>
              </a:defRPr>
            </a:lvl2pPr>
            <a:lvl3pPr marL="969963" indent="-228600">
              <a:spcBef>
                <a:spcPts val="600"/>
              </a:spcBef>
              <a:spcAft>
                <a:spcPts val="0"/>
              </a:spcAft>
              <a:buClr>
                <a:srgbClr val="EC8C23"/>
              </a:buClr>
              <a:buSzPct val="120000"/>
              <a:defRPr sz="2400">
                <a:latin typeface="Arial" panose="020B0604020202020204" pitchFamily="34" charset="0"/>
                <a:cs typeface="Arial" panose="020B0604020202020204" pitchFamily="34" charset="0"/>
              </a:defRPr>
            </a:lvl3pPr>
            <a:lvl4pPr>
              <a:spcBef>
                <a:spcPts val="600"/>
              </a:spcBef>
              <a:spcAft>
                <a:spcPts val="0"/>
              </a:spcAft>
              <a:defRPr>
                <a:latin typeface="Arial" panose="020B0604020202020204" pitchFamily="34" charset="0"/>
                <a:cs typeface="Arial" panose="020B0604020202020204" pitchFamily="34" charset="0"/>
              </a:defRPr>
            </a:lvl4pPr>
            <a:lvl5pPr>
              <a:spcBef>
                <a:spcPts val="600"/>
              </a:spcBef>
              <a:spcAft>
                <a:spcPts val="0"/>
              </a:spcAft>
              <a:defRPr>
                <a:latin typeface="Arial" panose="020B0604020202020204" pitchFamily="34" charset="0"/>
                <a:cs typeface="Arial" panose="020B0604020202020204" pitchFamily="34" charset="0"/>
              </a:defRPr>
            </a:lvl5pPr>
            <a:lvl6pPr>
              <a:defRPr/>
            </a:lvl6pPr>
            <a:lvl7pPr>
              <a:defRPr/>
            </a:lvl7pPr>
            <a:lvl8pPr>
              <a:defRPr/>
            </a:lvl8pPr>
            <a:lvl9pPr>
              <a:buFont typeface="Arial" pitchFamily="34" charset="0"/>
              <a:buChar cha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vl1pPr>
          </a:lstStyle>
          <a:p>
            <a:pPr>
              <a:defRPr/>
            </a:pPr>
            <a:fld id="{7F5D463E-5307-4B42-A83C-C9ACFBBA4B24}" type="datetime1">
              <a:rPr lang="en-US"/>
              <a:pPr>
                <a:defRPr/>
              </a:pPr>
              <a:t>2/16/2017</a:t>
            </a:fld>
            <a:endParaRPr lang="en-US" dirty="0"/>
          </a:p>
        </p:txBody>
      </p:sp>
      <p:sp>
        <p:nvSpPr>
          <p:cNvPr id="5" name="Footer Placeholder 4"/>
          <p:cNvSpPr>
            <a:spLocks noGrp="1"/>
          </p:cNvSpPr>
          <p:nvPr>
            <p:ph type="ftr" sz="quarter" idx="11"/>
          </p:nvPr>
        </p:nvSpPr>
        <p:spPr/>
        <p:txBody>
          <a:bodyPr/>
          <a:lstStyle>
            <a:lvl1pPr fontAlgn="base">
              <a:spcBef>
                <a:spcPct val="0"/>
              </a:spcBef>
              <a:spcAft>
                <a:spcPct val="0"/>
              </a:spcAft>
              <a:defRPr/>
            </a:lvl1pPr>
          </a:lstStyle>
          <a:p>
            <a:pPr>
              <a:defRPr/>
            </a:pPr>
            <a:endParaRPr lang="en-US"/>
          </a:p>
        </p:txBody>
      </p:sp>
      <p:sp>
        <p:nvSpPr>
          <p:cNvPr id="6" name="Slide Number Placeholder 5"/>
          <p:cNvSpPr>
            <a:spLocks noGrp="1"/>
          </p:cNvSpPr>
          <p:nvPr>
            <p:ph type="sldNum" sz="quarter" idx="12"/>
          </p:nvPr>
        </p:nvSpPr>
        <p:spPr>
          <a:xfrm>
            <a:off x="8670926" y="6540502"/>
            <a:ext cx="561975" cy="365125"/>
          </a:xfrm>
        </p:spPr>
        <p:txBody>
          <a:bodyPr/>
          <a:lstStyle>
            <a:lvl1pPr fontAlgn="base">
              <a:spcBef>
                <a:spcPct val="0"/>
              </a:spcBef>
              <a:spcAft>
                <a:spcPct val="0"/>
              </a:spcAft>
              <a:defRPr sz="1600">
                <a:solidFill>
                  <a:srgbClr val="004990"/>
                </a:solidFill>
                <a:latin typeface="Arial" panose="020B0604020202020204" pitchFamily="34" charset="0"/>
                <a:cs typeface="Arial" panose="020B0604020202020204" pitchFamily="34" charset="0"/>
              </a:defRPr>
            </a:lvl1pPr>
          </a:lstStyle>
          <a:p>
            <a:pPr>
              <a:defRPr/>
            </a:pPr>
            <a:fld id="{8AAB96F1-8BC9-4350-BF01-73B71DB8D73D}" type="slidenum">
              <a:rPr lang="en-US"/>
              <a:pPr>
                <a:defRPr/>
              </a:pPr>
              <a:t>‹#›</a:t>
            </a:fld>
            <a:endParaRPr lang="en-US" dirty="0"/>
          </a:p>
        </p:txBody>
      </p:sp>
    </p:spTree>
    <p:extLst>
      <p:ext uri="{BB962C8B-B14F-4D97-AF65-F5344CB8AC3E}">
        <p14:creationId xmlns:p14="http://schemas.microsoft.com/office/powerpoint/2010/main" val="3395845613"/>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vl1pPr>
          </a:lstStyle>
          <a:p>
            <a:pPr>
              <a:defRPr/>
            </a:pPr>
            <a:fld id="{E3A61929-61C4-4A57-9ECA-FB654AC5DDDA}" type="datetime1">
              <a:rPr lang="en-US"/>
              <a:pPr>
                <a:defRPr/>
              </a:pPr>
              <a:t>2/16/2017</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vl1pPr>
          </a:lstStyle>
          <a:p>
            <a:pPr>
              <a:defRPr/>
            </a:pPr>
            <a:fld id="{3A9F89A1-133B-43F9-8F32-A5C5ABBA7FE6}" type="slidenum">
              <a:rPr lang="en-US"/>
              <a:pPr>
                <a:defRPr/>
              </a:pPr>
              <a:t>‹#›</a:t>
            </a:fld>
            <a:endParaRPr lang="en-US"/>
          </a:p>
        </p:txBody>
      </p:sp>
    </p:spTree>
    <p:extLst>
      <p:ext uri="{BB962C8B-B14F-4D97-AF65-F5344CB8AC3E}">
        <p14:creationId xmlns:p14="http://schemas.microsoft.com/office/powerpoint/2010/main" val="16350433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vl1pPr>
          </a:lstStyle>
          <a:p>
            <a:pPr>
              <a:defRPr/>
            </a:pPr>
            <a:fld id="{179C913D-1809-438A-8672-AD8D56747EFA}" type="datetime1">
              <a:rPr lang="en-US"/>
              <a:pPr>
                <a:defRPr/>
              </a:pPr>
              <a:t>2/16/2017</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vl1pPr>
          </a:lstStyle>
          <a:p>
            <a:pPr>
              <a:defRPr/>
            </a:pPr>
            <a:fld id="{A5DFB063-703D-4EDC-9A2E-F1DB3A6F727E}" type="slidenum">
              <a:rPr lang="en-US"/>
              <a:pPr>
                <a:defRPr/>
              </a:pPr>
              <a:t>‹#›</a:t>
            </a:fld>
            <a:endParaRPr lang="en-US"/>
          </a:p>
        </p:txBody>
      </p:sp>
    </p:spTree>
    <p:extLst>
      <p:ext uri="{BB962C8B-B14F-4D97-AF65-F5344CB8AC3E}">
        <p14:creationId xmlns:p14="http://schemas.microsoft.com/office/powerpoint/2010/main" val="17904684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vl1pPr>
          </a:lstStyle>
          <a:p>
            <a:pPr>
              <a:defRPr/>
            </a:pPr>
            <a:fld id="{5B16CDA6-DBC7-4BC6-A3EA-B43E669757A4}" type="datetime1">
              <a:rPr lang="en-US"/>
              <a:pPr>
                <a:defRPr/>
              </a:pPr>
              <a:t>2/16/2017</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vl1pPr>
          </a:lstStyle>
          <a:p>
            <a:pPr>
              <a:defRPr/>
            </a:pPr>
            <a:fld id="{EB03741A-126E-4C77-9F65-358920618C2F}" type="slidenum">
              <a:rPr lang="en-US"/>
              <a:pPr>
                <a:defRPr/>
              </a:pPr>
              <a:t>‹#›</a:t>
            </a:fld>
            <a:endParaRPr lang="en-US"/>
          </a:p>
        </p:txBody>
      </p:sp>
    </p:spTree>
    <p:extLst>
      <p:ext uri="{BB962C8B-B14F-4D97-AF65-F5344CB8AC3E}">
        <p14:creationId xmlns:p14="http://schemas.microsoft.com/office/powerpoint/2010/main" val="16021965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400800" cy="12192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2438400" y="1600200"/>
            <a:ext cx="3124200" cy="4495800"/>
          </a:xfrm>
        </p:spPr>
        <p:txBody>
          <a:bodyPr rtlCol="0">
            <a:normAutofit/>
          </a:bodyPr>
          <a:lstStyle/>
          <a:p>
            <a:pPr lvl="0"/>
            <a:endParaRPr lang="en-US" noProof="0" smtClean="0"/>
          </a:p>
        </p:txBody>
      </p:sp>
      <p:sp>
        <p:nvSpPr>
          <p:cNvPr id="4" name="Text Placeholder 3"/>
          <p:cNvSpPr>
            <a:spLocks noGrp="1"/>
          </p:cNvSpPr>
          <p:nvPr>
            <p:ph type="body" sz="half" idx="2"/>
          </p:nvPr>
        </p:nvSpPr>
        <p:spPr>
          <a:xfrm>
            <a:off x="5715000" y="1600200"/>
            <a:ext cx="31242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p:txBody>
          <a:bodyPr/>
          <a:lstStyle>
            <a:lvl1pPr fontAlgn="base">
              <a:spcBef>
                <a:spcPct val="0"/>
              </a:spcBef>
              <a:spcAft>
                <a:spcPct val="0"/>
              </a:spcAft>
              <a:defRPr smtClean="0"/>
            </a:lvl1pPr>
          </a:lstStyle>
          <a:p>
            <a:pPr>
              <a:defRPr/>
            </a:pPr>
            <a:fld id="{871E7E9F-840A-4C22-B335-58B540263509}" type="datetime1">
              <a:rPr lang="en-US"/>
              <a:pPr>
                <a:defRPr/>
              </a:pPr>
              <a:t>2/16/2017</a:t>
            </a:fld>
            <a:endParaRPr lang="en-US"/>
          </a:p>
        </p:txBody>
      </p:sp>
      <p:sp>
        <p:nvSpPr>
          <p:cNvPr id="6" name="Rectangle 8"/>
          <p:cNvSpPr>
            <a:spLocks noGrp="1" noChangeArrowheads="1"/>
          </p:cNvSpPr>
          <p:nvPr>
            <p:ph type="ftr" sz="quarter" idx="11"/>
          </p:nvPr>
        </p:nvSpPr>
        <p:spPr/>
        <p:txBody>
          <a:bodyPr/>
          <a:lstStyle>
            <a:lvl1pPr fontAlgn="base">
              <a:spcBef>
                <a:spcPct val="0"/>
              </a:spcBef>
              <a:spcAft>
                <a:spcPct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base">
              <a:spcBef>
                <a:spcPct val="0"/>
              </a:spcBef>
              <a:spcAft>
                <a:spcPct val="0"/>
              </a:spcAft>
              <a:defRPr/>
            </a:lvl1pPr>
          </a:lstStyle>
          <a:p>
            <a:pPr>
              <a:defRPr/>
            </a:pPr>
            <a:fld id="{0C078275-ED24-4A4C-8BDD-228A71386B67}" type="slidenum">
              <a:rPr lang="en-US"/>
              <a:pPr>
                <a:defRPr/>
              </a:pPr>
              <a:t>‹#›</a:t>
            </a:fld>
            <a:endParaRPr lang="en-US"/>
          </a:p>
        </p:txBody>
      </p:sp>
    </p:spTree>
    <p:extLst>
      <p:ext uri="{BB962C8B-B14F-4D97-AF65-F5344CB8AC3E}">
        <p14:creationId xmlns:p14="http://schemas.microsoft.com/office/powerpoint/2010/main" val="2937643448"/>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2"/>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4"/>
          </p:nvPr>
        </p:nvSpPr>
        <p:spPr/>
        <p:txBody>
          <a:bodyPr/>
          <a:lstStyle>
            <a:lvl1pPr fontAlgn="base">
              <a:spcBef>
                <a:spcPct val="0"/>
              </a:spcBef>
              <a:spcAft>
                <a:spcPct val="0"/>
              </a:spcAft>
              <a:defRPr/>
            </a:lvl1pPr>
          </a:lstStyle>
          <a:p>
            <a:pPr>
              <a:defRPr/>
            </a:pPr>
            <a:fld id="{3BA20A5D-B6B4-4563-AA5C-5F5FECB66638}" type="datetime1">
              <a:rPr lang="en-US"/>
              <a:pPr>
                <a:defRPr/>
              </a:pPr>
              <a:t>2/16/2017</a:t>
            </a:fld>
            <a:endParaRPr lang="en-US" dirty="0"/>
          </a:p>
        </p:txBody>
      </p:sp>
      <p:sp>
        <p:nvSpPr>
          <p:cNvPr id="6" name="Footer Placeholder 5"/>
          <p:cNvSpPr>
            <a:spLocks noGrp="1"/>
          </p:cNvSpPr>
          <p:nvPr>
            <p:ph type="ftr" sz="quarter" idx="15"/>
          </p:nvPr>
        </p:nvSpPr>
        <p:spPr/>
        <p:txBody>
          <a:bodyPr/>
          <a:lstStyle>
            <a:lvl1pPr fontAlgn="base">
              <a:spcBef>
                <a:spcPct val="0"/>
              </a:spcBef>
              <a:spcAft>
                <a:spcPct val="0"/>
              </a:spcAft>
              <a:defRPr/>
            </a:lvl1pPr>
          </a:lstStyle>
          <a:p>
            <a:pPr>
              <a:defRPr/>
            </a:pPr>
            <a:endParaRPr lang="en-US"/>
          </a:p>
        </p:txBody>
      </p:sp>
      <p:sp>
        <p:nvSpPr>
          <p:cNvPr id="7" name="Slide Number Placeholder 6"/>
          <p:cNvSpPr>
            <a:spLocks noGrp="1"/>
          </p:cNvSpPr>
          <p:nvPr>
            <p:ph type="sldNum" sz="quarter" idx="16"/>
          </p:nvPr>
        </p:nvSpPr>
        <p:spPr/>
        <p:txBody>
          <a:bodyPr/>
          <a:lstStyle>
            <a:lvl1pPr fontAlgn="base">
              <a:spcBef>
                <a:spcPct val="0"/>
              </a:spcBef>
              <a:spcAft>
                <a:spcPct val="0"/>
              </a:spcAft>
              <a:defRPr/>
            </a:lvl1pPr>
          </a:lstStyle>
          <a:p>
            <a:pPr>
              <a:defRPr/>
            </a:pPr>
            <a:fld id="{03FFE9D7-A405-4639-B41D-7750918AECFE}" type="slidenum">
              <a:rPr lang="en-US"/>
              <a:pPr>
                <a:defRPr/>
              </a:pPr>
              <a:t>‹#›</a:t>
            </a:fld>
            <a:endParaRPr lang="en-US" dirty="0"/>
          </a:p>
        </p:txBody>
      </p:sp>
    </p:spTree>
    <p:extLst>
      <p:ext uri="{BB962C8B-B14F-4D97-AF65-F5344CB8AC3E}">
        <p14:creationId xmlns:p14="http://schemas.microsoft.com/office/powerpoint/2010/main" val="458214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1"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50"/>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5"/>
          </p:nvPr>
        </p:nvSpPr>
        <p:spPr/>
        <p:txBody>
          <a:bodyPr/>
          <a:lstStyle>
            <a:lvl1pPr fontAlgn="base">
              <a:spcBef>
                <a:spcPct val="0"/>
              </a:spcBef>
              <a:spcAft>
                <a:spcPct val="0"/>
              </a:spcAft>
              <a:defRPr/>
            </a:lvl1pPr>
          </a:lstStyle>
          <a:p>
            <a:pPr>
              <a:defRPr/>
            </a:pPr>
            <a:fld id="{835BF657-973F-41F0-B496-2152A62171A6}" type="datetime1">
              <a:rPr lang="en-US"/>
              <a:pPr>
                <a:defRPr/>
              </a:pPr>
              <a:t>2/16/2017</a:t>
            </a:fld>
            <a:endParaRPr lang="en-US" dirty="0"/>
          </a:p>
        </p:txBody>
      </p:sp>
      <p:sp>
        <p:nvSpPr>
          <p:cNvPr id="8" name="Footer Placeholder 7"/>
          <p:cNvSpPr>
            <a:spLocks noGrp="1"/>
          </p:cNvSpPr>
          <p:nvPr>
            <p:ph type="ftr" sz="quarter" idx="16"/>
          </p:nvPr>
        </p:nvSpPr>
        <p:spPr/>
        <p:txBody>
          <a:bodyPr/>
          <a:lstStyle>
            <a:lvl1pPr fontAlgn="base">
              <a:spcBef>
                <a:spcPct val="0"/>
              </a:spcBef>
              <a:spcAft>
                <a:spcPct val="0"/>
              </a:spcAft>
              <a:defRPr/>
            </a:lvl1pPr>
          </a:lstStyle>
          <a:p>
            <a:pPr>
              <a:defRPr/>
            </a:pPr>
            <a:endParaRPr lang="en-US"/>
          </a:p>
        </p:txBody>
      </p:sp>
      <p:sp>
        <p:nvSpPr>
          <p:cNvPr id="9" name="Slide Number Placeholder 8"/>
          <p:cNvSpPr>
            <a:spLocks noGrp="1"/>
          </p:cNvSpPr>
          <p:nvPr>
            <p:ph type="sldNum" sz="quarter" idx="17"/>
          </p:nvPr>
        </p:nvSpPr>
        <p:spPr/>
        <p:txBody>
          <a:bodyPr/>
          <a:lstStyle>
            <a:lvl1pPr fontAlgn="base">
              <a:spcBef>
                <a:spcPct val="0"/>
              </a:spcBef>
              <a:spcAft>
                <a:spcPct val="0"/>
              </a:spcAft>
              <a:defRPr/>
            </a:lvl1pPr>
          </a:lstStyle>
          <a:p>
            <a:pPr>
              <a:defRPr/>
            </a:pPr>
            <a:fld id="{F2C12A27-8045-4F52-9051-BCA1876AADD0}" type="slidenum">
              <a:rPr lang="en-US"/>
              <a:pPr>
                <a:defRPr/>
              </a:pPr>
              <a:t>‹#›</a:t>
            </a:fld>
            <a:endParaRPr lang="en-US" dirty="0"/>
          </a:p>
        </p:txBody>
      </p:sp>
    </p:spTree>
    <p:extLst>
      <p:ext uri="{BB962C8B-B14F-4D97-AF65-F5344CB8AC3E}">
        <p14:creationId xmlns:p14="http://schemas.microsoft.com/office/powerpoint/2010/main" val="83814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fontAlgn="base">
              <a:spcBef>
                <a:spcPct val="0"/>
              </a:spcBef>
              <a:spcAft>
                <a:spcPct val="0"/>
              </a:spcAft>
              <a:defRPr/>
            </a:lvl1pPr>
          </a:lstStyle>
          <a:p>
            <a:pPr>
              <a:defRPr/>
            </a:pPr>
            <a:fld id="{706D36D5-3353-4CF1-A952-DB09CD885F7D}" type="datetime1">
              <a:rPr lang="en-US"/>
              <a:pPr>
                <a:defRPr/>
              </a:pPr>
              <a:t>2/16/2017</a:t>
            </a:fld>
            <a:endParaRPr lang="en-US" dirty="0"/>
          </a:p>
        </p:txBody>
      </p:sp>
      <p:sp>
        <p:nvSpPr>
          <p:cNvPr id="4" name="Footer Placeholder 3"/>
          <p:cNvSpPr>
            <a:spLocks noGrp="1"/>
          </p:cNvSpPr>
          <p:nvPr>
            <p:ph type="ftr" sz="quarter" idx="11"/>
          </p:nvPr>
        </p:nvSpPr>
        <p:spPr/>
        <p:txBody>
          <a:bodyPr/>
          <a:lstStyle>
            <a:lvl1pPr fontAlgn="base">
              <a:spcBef>
                <a:spcPct val="0"/>
              </a:spcBef>
              <a:spcAft>
                <a:spcPct val="0"/>
              </a:spcAft>
              <a:defRPr/>
            </a:lvl1pPr>
          </a:lstStyle>
          <a:p>
            <a:pPr>
              <a:defRPr/>
            </a:pPr>
            <a:endParaRPr lang="en-US"/>
          </a:p>
        </p:txBody>
      </p:sp>
      <p:sp>
        <p:nvSpPr>
          <p:cNvPr id="5" name="Slide Number Placeholder 4"/>
          <p:cNvSpPr>
            <a:spLocks noGrp="1"/>
          </p:cNvSpPr>
          <p:nvPr>
            <p:ph type="sldNum" sz="quarter" idx="12"/>
          </p:nvPr>
        </p:nvSpPr>
        <p:spPr/>
        <p:txBody>
          <a:bodyPr/>
          <a:lstStyle>
            <a:lvl1pPr fontAlgn="base">
              <a:spcBef>
                <a:spcPct val="0"/>
              </a:spcBef>
              <a:spcAft>
                <a:spcPct val="0"/>
              </a:spcAft>
              <a:defRPr/>
            </a:lvl1pPr>
          </a:lstStyle>
          <a:p>
            <a:pPr>
              <a:defRPr/>
            </a:pPr>
            <a:fld id="{472CB68F-1285-4A6F-9667-1101E5FCA1A3}" type="slidenum">
              <a:rPr lang="en-US"/>
              <a:pPr>
                <a:defRPr/>
              </a:pPr>
              <a:t>‹#›</a:t>
            </a:fld>
            <a:endParaRPr lang="en-US" dirty="0"/>
          </a:p>
        </p:txBody>
      </p:sp>
    </p:spTree>
    <p:extLst>
      <p:ext uri="{BB962C8B-B14F-4D97-AF65-F5344CB8AC3E}">
        <p14:creationId xmlns:p14="http://schemas.microsoft.com/office/powerpoint/2010/main" val="1507828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vl1pPr>
          </a:lstStyle>
          <a:p>
            <a:pPr>
              <a:defRPr/>
            </a:pPr>
            <a:fld id="{6A655136-A826-4FE0-89A7-A1E99AA41139}" type="datetime1">
              <a:rPr lang="en-US"/>
              <a:pPr>
                <a:defRPr/>
              </a:pPr>
              <a:t>2/16/2017</a:t>
            </a:fld>
            <a:endParaRPr lang="en-US" dirty="0"/>
          </a:p>
        </p:txBody>
      </p:sp>
      <p:sp>
        <p:nvSpPr>
          <p:cNvPr id="3" name="Footer Placeholder 2"/>
          <p:cNvSpPr>
            <a:spLocks noGrp="1"/>
          </p:cNvSpPr>
          <p:nvPr>
            <p:ph type="ftr" sz="quarter" idx="11"/>
          </p:nvPr>
        </p:nvSpPr>
        <p:spPr/>
        <p:txBody>
          <a:bodyPr/>
          <a:lstStyle>
            <a:lvl1pPr fontAlgn="base">
              <a:spcBef>
                <a:spcPct val="0"/>
              </a:spcBef>
              <a:spcAft>
                <a:spcPct val="0"/>
              </a:spcAft>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vl1pPr>
          </a:lstStyle>
          <a:p>
            <a:pPr>
              <a:defRPr/>
            </a:pPr>
            <a:fld id="{76A2938C-3BFA-43B3-A8AB-33795527FA4B}" type="slidenum">
              <a:rPr lang="en-US"/>
              <a:pPr>
                <a:defRPr/>
              </a:pPr>
              <a:t>‹#›</a:t>
            </a:fld>
            <a:endParaRPr lang="en-US" dirty="0"/>
          </a:p>
        </p:txBody>
      </p:sp>
    </p:spTree>
    <p:extLst>
      <p:ext uri="{BB962C8B-B14F-4D97-AF65-F5344CB8AC3E}">
        <p14:creationId xmlns:p14="http://schemas.microsoft.com/office/powerpoint/2010/main" val="1775550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8"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8" y="273052"/>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8" y="2438402"/>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vl1pPr>
          </a:lstStyle>
          <a:p>
            <a:pPr>
              <a:defRPr/>
            </a:pPr>
            <a:fld id="{FFA4BEB0-C3F0-4F52-9BF4-F9DA7D039CD9}" type="datetime1">
              <a:rPr lang="en-US"/>
              <a:pPr>
                <a:defRPr/>
              </a:pPr>
              <a:t>2/16/2017</a:t>
            </a:fld>
            <a:endParaRPr lang="en-US" dirty="0"/>
          </a:p>
        </p:txBody>
      </p:sp>
      <p:sp>
        <p:nvSpPr>
          <p:cNvPr id="6" name="Footer Placeholder 5"/>
          <p:cNvSpPr>
            <a:spLocks noGrp="1"/>
          </p:cNvSpPr>
          <p:nvPr>
            <p:ph type="ftr" sz="quarter" idx="11"/>
          </p:nvPr>
        </p:nvSpPr>
        <p:spPr/>
        <p:txBody>
          <a:bodyPr/>
          <a:lstStyle>
            <a:lvl1pPr fontAlgn="base">
              <a:spcBef>
                <a:spcPct val="0"/>
              </a:spcBef>
              <a:spcAft>
                <a:spcPct val="0"/>
              </a:spcAft>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vl1pPr>
          </a:lstStyle>
          <a:p>
            <a:pPr>
              <a:defRPr/>
            </a:pPr>
            <a:fld id="{5EE7EC84-11BB-4150-9C3B-49B029777817}" type="slidenum">
              <a:rPr lang="en-US"/>
              <a:pPr>
                <a:defRPr/>
              </a:pPr>
              <a:t>‹#›</a:t>
            </a:fld>
            <a:endParaRPr lang="en-US" dirty="0"/>
          </a:p>
        </p:txBody>
      </p:sp>
    </p:spTree>
    <p:extLst>
      <p:ext uri="{BB962C8B-B14F-4D97-AF65-F5344CB8AC3E}">
        <p14:creationId xmlns:p14="http://schemas.microsoft.com/office/powerpoint/2010/main" val="1729257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228600"/>
            <a:ext cx="5711824" cy="895350"/>
          </a:xfrm>
        </p:spPr>
        <p:txBody>
          <a:bodyPr/>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7"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679577"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vl1pPr>
          </a:lstStyle>
          <a:p>
            <a:pPr>
              <a:defRPr/>
            </a:pPr>
            <a:fld id="{ADA47347-8DBC-4ECB-888F-57432DD0C87C}" type="datetime1">
              <a:rPr lang="en-US"/>
              <a:pPr>
                <a:defRPr/>
              </a:pPr>
              <a:t>2/16/2017</a:t>
            </a:fld>
            <a:endParaRPr lang="en-US" dirty="0"/>
          </a:p>
        </p:txBody>
      </p:sp>
      <p:sp>
        <p:nvSpPr>
          <p:cNvPr id="6" name="Footer Placeholder 5"/>
          <p:cNvSpPr>
            <a:spLocks noGrp="1"/>
          </p:cNvSpPr>
          <p:nvPr>
            <p:ph type="ftr" sz="quarter" idx="11"/>
          </p:nvPr>
        </p:nvSpPr>
        <p:spPr/>
        <p:txBody>
          <a:bodyPr/>
          <a:lstStyle>
            <a:lvl1pPr fontAlgn="base">
              <a:spcBef>
                <a:spcPct val="0"/>
              </a:spcBef>
              <a:spcAft>
                <a:spcPct val="0"/>
              </a:spcAft>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vl1pPr>
          </a:lstStyle>
          <a:p>
            <a:pPr>
              <a:defRPr/>
            </a:pPr>
            <a:fld id="{7A4C841A-3103-49CE-B0F8-94E604282A78}" type="slidenum">
              <a:rPr lang="en-US"/>
              <a:pPr>
                <a:defRPr/>
              </a:pPr>
              <a:t>‹#›</a:t>
            </a:fld>
            <a:endParaRPr lang="en-US" dirty="0"/>
          </a:p>
        </p:txBody>
      </p:sp>
    </p:spTree>
    <p:extLst>
      <p:ext uri="{BB962C8B-B14F-4D97-AF65-F5344CB8AC3E}">
        <p14:creationId xmlns:p14="http://schemas.microsoft.com/office/powerpoint/2010/main" val="306060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vl1pPr>
          </a:lstStyle>
          <a:p>
            <a:pPr>
              <a:defRPr/>
            </a:pPr>
            <a:fld id="{5DF47EE7-7DCC-41A8-8DEB-F9D57502E12C}" type="datetime1">
              <a:rPr lang="en-US"/>
              <a:pPr>
                <a:defRPr/>
              </a:pPr>
              <a:t>2/16/2017</a:t>
            </a:fld>
            <a:endParaRPr lang="en-US" dirty="0"/>
          </a:p>
        </p:txBody>
      </p:sp>
      <p:sp>
        <p:nvSpPr>
          <p:cNvPr id="5" name="Footer Placeholder 4"/>
          <p:cNvSpPr>
            <a:spLocks noGrp="1"/>
          </p:cNvSpPr>
          <p:nvPr>
            <p:ph type="ftr" sz="quarter" idx="11"/>
          </p:nvPr>
        </p:nvSpPr>
        <p:spPr/>
        <p:txBody>
          <a:bodyPr/>
          <a:lstStyle>
            <a:lvl1pPr fontAlgn="base">
              <a:spcBef>
                <a:spcPct val="0"/>
              </a:spcBef>
              <a:spcAft>
                <a:spcPct val="0"/>
              </a:spcAft>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vl1pPr>
          </a:lstStyle>
          <a:p>
            <a:pPr>
              <a:defRPr/>
            </a:pPr>
            <a:fld id="{D3CA7DF2-3F5A-4EE9-BC62-3BAEA1823045}" type="slidenum">
              <a:rPr lang="en-US"/>
              <a:pPr>
                <a:defRPr/>
              </a:pPr>
              <a:t>‹#›</a:t>
            </a:fld>
            <a:endParaRPr lang="en-US" dirty="0"/>
          </a:p>
        </p:txBody>
      </p:sp>
    </p:spTree>
    <p:extLst>
      <p:ext uri="{BB962C8B-B14F-4D97-AF65-F5344CB8AC3E}">
        <p14:creationId xmlns:p14="http://schemas.microsoft.com/office/powerpoint/2010/main" val="2987637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4990"/>
            </a:gs>
            <a:gs pos="3000">
              <a:srgbClr val="004990"/>
            </a:gs>
            <a:gs pos="21001">
              <a:srgbClr val="FFFFFF"/>
            </a:gs>
            <a:gs pos="100000">
              <a:srgbClr val="FFFFFF"/>
            </a:gs>
            <a:gs pos="100000">
              <a:srgbClr val="FFFFFF"/>
            </a:gs>
            <a:gs pos="100000">
              <a:srgbClr val="FFFFFF"/>
            </a:gs>
            <a:gs pos="100000">
              <a:srgbClr val="F2F2F2"/>
            </a:gs>
            <a:gs pos="100000">
              <a:srgbClr val="FFFFFF"/>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600"/>
            <a:ext cx="8229600" cy="990600"/>
          </a:xfrm>
          <a:prstGeom prst="rect">
            <a:avLst/>
          </a:prstGeom>
        </p:spPr>
        <p:txBody>
          <a:bodyPr vert="horz" lIns="91440" tIns="45720" rIns="91440" bIns="45720" rtlCol="0" anchor="ctr" anchorCtr="0">
            <a:noAutofit/>
          </a:bodyPr>
          <a:lstStyle/>
          <a:p>
            <a:r>
              <a:rPr lang="en-US" dirty="0" smtClean="0"/>
              <a:t>Click to edit Master title style</a:t>
            </a:r>
            <a:endParaRPr lang="en-US" dirty="0"/>
          </a:p>
        </p:txBody>
      </p:sp>
      <p:sp>
        <p:nvSpPr>
          <p:cNvPr id="1027" name="Text Placeholder 2"/>
          <p:cNvSpPr>
            <a:spLocks noGrp="1"/>
          </p:cNvSpPr>
          <p:nvPr>
            <p:ph type="body" idx="1"/>
          </p:nvPr>
        </p:nvSpPr>
        <p:spPr bwMode="auto">
          <a:xfrm>
            <a:off x="457200" y="14478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4" name="Date Placeholder 3"/>
          <p:cNvSpPr>
            <a:spLocks noGrp="1"/>
          </p:cNvSpPr>
          <p:nvPr>
            <p:ph type="dt" sz="half" idx="2"/>
          </p:nvPr>
        </p:nvSpPr>
        <p:spPr>
          <a:xfrm>
            <a:off x="6362701" y="6356352"/>
            <a:ext cx="2085975" cy="365125"/>
          </a:xfrm>
          <a:prstGeom prst="rect">
            <a:avLst/>
          </a:prstGeom>
        </p:spPr>
        <p:txBody>
          <a:bodyPr vert="horz" lIns="91440" tIns="45720" rIns="45720" bIns="45720" rtlCol="0" anchor="ctr"/>
          <a:lstStyle>
            <a:lvl1pPr algn="r" fontAlgn="auto">
              <a:spcBef>
                <a:spcPts val="0"/>
              </a:spcBef>
              <a:spcAft>
                <a:spcPts val="0"/>
              </a:spcAft>
              <a:defRPr sz="1200">
                <a:solidFill>
                  <a:prstClr val="black">
                    <a:lumMod val="65000"/>
                    <a:lumOff val="35000"/>
                  </a:prstClr>
                </a:solidFill>
                <a:latin typeface="Century Gothic" pitchFamily="34" charset="0"/>
              </a:defRPr>
            </a:lvl1pPr>
          </a:lstStyle>
          <a:p>
            <a:pPr>
              <a:defRPr/>
            </a:pPr>
            <a:fld id="{8586B368-FCB8-4894-970A-B704347CC992}" type="datetime1">
              <a:rPr lang="en-US"/>
              <a:pPr>
                <a:defRPr/>
              </a:pPr>
              <a:t>2/16/2017</a:t>
            </a:fld>
            <a:endParaRPr lang="en-US" dirty="0"/>
          </a:p>
        </p:txBody>
      </p:sp>
      <p:sp>
        <p:nvSpPr>
          <p:cNvPr id="5" name="Footer Placeholder 4"/>
          <p:cNvSpPr>
            <a:spLocks noGrp="1"/>
          </p:cNvSpPr>
          <p:nvPr>
            <p:ph type="ftr" sz="quarter" idx="3"/>
          </p:nvPr>
        </p:nvSpPr>
        <p:spPr>
          <a:xfrm>
            <a:off x="658813" y="6356352"/>
            <a:ext cx="2847975" cy="365125"/>
          </a:xfrm>
          <a:prstGeom prst="rect">
            <a:avLst/>
          </a:prstGeom>
        </p:spPr>
        <p:txBody>
          <a:bodyPr vert="horz" lIns="45720" tIns="45720" rIns="91440" bIns="45720" rtlCol="0" anchor="ctr"/>
          <a:lstStyle>
            <a:lvl1pPr algn="l" fontAlgn="auto">
              <a:spcBef>
                <a:spcPts val="0"/>
              </a:spcBef>
              <a:spcAft>
                <a:spcPts val="0"/>
              </a:spcAft>
              <a:defRPr sz="1200">
                <a:solidFill>
                  <a:prstClr val="black">
                    <a:lumMod val="65000"/>
                    <a:lumOff val="35000"/>
                  </a:prstClr>
                </a:solidFill>
                <a:latin typeface="Century Gothic" pitchFamily="34" charset="0"/>
              </a:defRPr>
            </a:lvl1pPr>
          </a:lstStyle>
          <a:p>
            <a:pPr>
              <a:defRPr/>
            </a:pPr>
            <a:endParaRPr lang="en-US"/>
          </a:p>
        </p:txBody>
      </p:sp>
      <p:sp>
        <p:nvSpPr>
          <p:cNvPr id="6" name="Slide Number Placeholder 5"/>
          <p:cNvSpPr>
            <a:spLocks noGrp="1"/>
          </p:cNvSpPr>
          <p:nvPr>
            <p:ph type="sldNum" sz="quarter" idx="4"/>
          </p:nvPr>
        </p:nvSpPr>
        <p:spPr>
          <a:xfrm>
            <a:off x="8655050" y="6543677"/>
            <a:ext cx="561975" cy="365125"/>
          </a:xfrm>
          <a:prstGeom prst="rect">
            <a:avLst/>
          </a:prstGeom>
        </p:spPr>
        <p:txBody>
          <a:bodyPr vert="horz" lIns="27432" tIns="45720" rIns="45720" bIns="45720" rtlCol="0" anchor="ctr"/>
          <a:lstStyle>
            <a:lvl1pPr algn="l" fontAlgn="auto">
              <a:spcBef>
                <a:spcPts val="0"/>
              </a:spcBef>
              <a:spcAft>
                <a:spcPts val="0"/>
              </a:spcAft>
              <a:defRPr sz="1600">
                <a:solidFill>
                  <a:srgbClr val="004990"/>
                </a:solidFill>
                <a:latin typeface="Arial" panose="020B0604020202020204" pitchFamily="34" charset="0"/>
                <a:cs typeface="Arial" panose="020B0604020202020204" pitchFamily="34" charset="0"/>
              </a:defRPr>
            </a:lvl1pPr>
          </a:lstStyle>
          <a:p>
            <a:pPr>
              <a:defRPr/>
            </a:pPr>
            <a:fld id="{4CA9FB71-B93B-40A1-AB1D-E94072DFF7FD}" type="slidenum">
              <a:rPr lang="en-US"/>
              <a:pPr>
                <a:defRPr/>
              </a:pPr>
              <a:t>‹#›</a:t>
            </a:fld>
            <a:endParaRPr lang="en-US" dirty="0"/>
          </a:p>
        </p:txBody>
      </p:sp>
      <p:pic>
        <p:nvPicPr>
          <p:cNvPr id="1031" name="Picture 6"/>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34938" y="5656263"/>
            <a:ext cx="1389062" cy="106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userDrawn="1"/>
        </p:nvCxnSpPr>
        <p:spPr>
          <a:xfrm flipV="1">
            <a:off x="1524001" y="6538913"/>
            <a:ext cx="7407275" cy="23812"/>
          </a:xfrm>
          <a:prstGeom prst="line">
            <a:avLst/>
          </a:prstGeom>
          <a:ln w="127000">
            <a:solidFill>
              <a:srgbClr val="00499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flipV="1">
            <a:off x="1524001" y="6346825"/>
            <a:ext cx="7407275" cy="0"/>
          </a:xfrm>
          <a:prstGeom prst="line">
            <a:avLst/>
          </a:prstGeom>
          <a:ln w="127000">
            <a:solidFill>
              <a:srgbClr val="FEC05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06304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ctr" rtl="0" eaLnBrk="0" fontAlgn="base" hangingPunct="0">
        <a:lnSpc>
          <a:spcPts val="5800"/>
        </a:lnSpc>
        <a:spcBef>
          <a:spcPct val="0"/>
        </a:spcBef>
        <a:spcAft>
          <a:spcPct val="0"/>
        </a:spcAft>
        <a:defRPr sz="4000" kern="1200">
          <a:solidFill>
            <a:schemeClr val="bg1"/>
          </a:solidFill>
          <a:effectLst>
            <a:outerShdw blurRad="63500" dist="38100" dir="5400000" algn="t" rotWithShape="0">
              <a:prstClr val="black">
                <a:alpha val="25000"/>
              </a:prstClr>
            </a:outerShdw>
          </a:effectLst>
          <a:latin typeface="Arial" panose="020B0604020202020204" pitchFamily="34" charset="0"/>
          <a:ea typeface="+mj-ea"/>
          <a:cs typeface="Arial" panose="020B0604020202020204" pitchFamily="34" charset="0"/>
        </a:defRPr>
      </a:lvl1pPr>
      <a:lvl2pPr algn="ctr" rtl="0" eaLnBrk="0" fontAlgn="base" hangingPunct="0">
        <a:lnSpc>
          <a:spcPts val="5800"/>
        </a:lnSpc>
        <a:spcBef>
          <a:spcPct val="0"/>
        </a:spcBef>
        <a:spcAft>
          <a:spcPct val="0"/>
        </a:spcAft>
        <a:defRPr sz="4000">
          <a:solidFill>
            <a:schemeClr val="bg1"/>
          </a:solidFill>
          <a:latin typeface="Arial" charset="0"/>
          <a:cs typeface="Arial" charset="0"/>
        </a:defRPr>
      </a:lvl2pPr>
      <a:lvl3pPr algn="ctr" rtl="0" eaLnBrk="0" fontAlgn="base" hangingPunct="0">
        <a:lnSpc>
          <a:spcPts val="5800"/>
        </a:lnSpc>
        <a:spcBef>
          <a:spcPct val="0"/>
        </a:spcBef>
        <a:spcAft>
          <a:spcPct val="0"/>
        </a:spcAft>
        <a:defRPr sz="4000">
          <a:solidFill>
            <a:schemeClr val="bg1"/>
          </a:solidFill>
          <a:latin typeface="Arial" charset="0"/>
          <a:cs typeface="Arial" charset="0"/>
        </a:defRPr>
      </a:lvl3pPr>
      <a:lvl4pPr algn="ctr" rtl="0" eaLnBrk="0" fontAlgn="base" hangingPunct="0">
        <a:lnSpc>
          <a:spcPts val="5800"/>
        </a:lnSpc>
        <a:spcBef>
          <a:spcPct val="0"/>
        </a:spcBef>
        <a:spcAft>
          <a:spcPct val="0"/>
        </a:spcAft>
        <a:defRPr sz="4000">
          <a:solidFill>
            <a:schemeClr val="bg1"/>
          </a:solidFill>
          <a:latin typeface="Arial" charset="0"/>
          <a:cs typeface="Arial" charset="0"/>
        </a:defRPr>
      </a:lvl4pPr>
      <a:lvl5pPr algn="ctr" rtl="0" eaLnBrk="0" fontAlgn="base" hangingPunct="0">
        <a:lnSpc>
          <a:spcPts val="5800"/>
        </a:lnSpc>
        <a:spcBef>
          <a:spcPct val="0"/>
        </a:spcBef>
        <a:spcAft>
          <a:spcPct val="0"/>
        </a:spcAft>
        <a:defRPr sz="4000">
          <a:solidFill>
            <a:schemeClr val="bg1"/>
          </a:solidFill>
          <a:latin typeface="Arial" charset="0"/>
          <a:cs typeface="Arial" charset="0"/>
        </a:defRPr>
      </a:lvl5pPr>
      <a:lvl6pPr marL="457200" algn="ctr" rtl="0" fontAlgn="base">
        <a:lnSpc>
          <a:spcPts val="5800"/>
        </a:lnSpc>
        <a:spcBef>
          <a:spcPct val="0"/>
        </a:spcBef>
        <a:spcAft>
          <a:spcPct val="0"/>
        </a:spcAft>
        <a:defRPr sz="4000">
          <a:solidFill>
            <a:srgbClr val="1D1886"/>
          </a:solidFill>
          <a:latin typeface="Palatino Linotype" pitchFamily="18" charset="0"/>
        </a:defRPr>
      </a:lvl6pPr>
      <a:lvl7pPr marL="914400" algn="ctr" rtl="0" fontAlgn="base">
        <a:lnSpc>
          <a:spcPts val="5800"/>
        </a:lnSpc>
        <a:spcBef>
          <a:spcPct val="0"/>
        </a:spcBef>
        <a:spcAft>
          <a:spcPct val="0"/>
        </a:spcAft>
        <a:defRPr sz="4000">
          <a:solidFill>
            <a:srgbClr val="1D1886"/>
          </a:solidFill>
          <a:latin typeface="Palatino Linotype" pitchFamily="18" charset="0"/>
        </a:defRPr>
      </a:lvl7pPr>
      <a:lvl8pPr marL="1371600" algn="ctr" rtl="0" fontAlgn="base">
        <a:lnSpc>
          <a:spcPts val="5800"/>
        </a:lnSpc>
        <a:spcBef>
          <a:spcPct val="0"/>
        </a:spcBef>
        <a:spcAft>
          <a:spcPct val="0"/>
        </a:spcAft>
        <a:defRPr sz="4000">
          <a:solidFill>
            <a:srgbClr val="1D1886"/>
          </a:solidFill>
          <a:latin typeface="Palatino Linotype" pitchFamily="18" charset="0"/>
        </a:defRPr>
      </a:lvl8pPr>
      <a:lvl9pPr marL="1828800" algn="ctr" rtl="0" fontAlgn="base">
        <a:lnSpc>
          <a:spcPts val="5800"/>
        </a:lnSpc>
        <a:spcBef>
          <a:spcPct val="0"/>
        </a:spcBef>
        <a:spcAft>
          <a:spcPct val="0"/>
        </a:spcAft>
        <a:defRPr sz="4000">
          <a:solidFill>
            <a:srgbClr val="1D1886"/>
          </a:solidFill>
          <a:latin typeface="Palatino Linotype" pitchFamily="18" charset="0"/>
        </a:defRPr>
      </a:lvl9pPr>
    </p:titleStyle>
    <p:bodyStyle>
      <a:lvl1pPr marL="342900" indent="-342900" algn="l" rtl="0" eaLnBrk="0" fontAlgn="base" hangingPunct="0">
        <a:spcBef>
          <a:spcPct val="20000"/>
        </a:spcBef>
        <a:spcAft>
          <a:spcPct val="0"/>
        </a:spcAft>
        <a:buClr>
          <a:srgbClr val="FEC057"/>
        </a:buClr>
        <a:buFont typeface="Wingdings" pitchFamily="2" charset="2"/>
        <a:buChar char=""/>
        <a:defRPr sz="2800" kern="1200">
          <a:solidFill>
            <a:srgbClr val="404040"/>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lr>
          <a:srgbClr val="004990"/>
        </a:buClr>
        <a:buFont typeface="Wingdings" pitchFamily="2" charset="2"/>
        <a:buChar char="§"/>
        <a:defRPr sz="2400" kern="1200">
          <a:solidFill>
            <a:srgbClr val="404040"/>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rgbClr val="404040"/>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Courier New" pitchFamily="49" charset="0"/>
        <a:buChar char="o"/>
        <a:defRPr sz="1600" kern="1200">
          <a:solidFill>
            <a:srgbClr val="404040"/>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sz="1600" kern="1200">
          <a:solidFill>
            <a:srgbClr val="40404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6200"/>
            <a:ext cx="8229600" cy="990600"/>
          </a:xfrm>
          <a:prstGeom prst="rect">
            <a:avLst/>
          </a:prstGeom>
        </p:spPr>
        <p:txBody>
          <a:bodyPr vert="horz" lIns="91440" tIns="45720" rIns="91440" bIns="45720" rtlCol="0" anchor="b">
            <a:noAutofit/>
          </a:bodyPr>
          <a:lstStyle/>
          <a:p>
            <a:r>
              <a:rPr lang="en-US" dirty="0" smtClean="0"/>
              <a:t>Click to edit Master title style</a:t>
            </a:r>
            <a:endParaRPr lang="en-US" dirty="0"/>
          </a:p>
        </p:txBody>
      </p:sp>
      <p:sp>
        <p:nvSpPr>
          <p:cNvPr id="1027" name="Text Placeholder 2"/>
          <p:cNvSpPr>
            <a:spLocks noGrp="1"/>
          </p:cNvSpPr>
          <p:nvPr>
            <p:ph type="body" idx="1"/>
          </p:nvPr>
        </p:nvSpPr>
        <p:spPr bwMode="auto">
          <a:xfrm>
            <a:off x="457200" y="12954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fontAlgn="auto">
              <a:spcBef>
                <a:spcPts val="0"/>
              </a:spcBef>
              <a:spcAft>
                <a:spcPts val="0"/>
              </a:spcAft>
              <a:defRPr sz="1200" smtClean="0">
                <a:solidFill>
                  <a:prstClr val="black">
                    <a:lumMod val="65000"/>
                    <a:lumOff val="35000"/>
                  </a:prstClr>
                </a:solidFill>
                <a:latin typeface="Century Gothic" pitchFamily="34" charset="0"/>
              </a:defRPr>
            </a:lvl1pPr>
          </a:lstStyle>
          <a:p>
            <a:pPr>
              <a:defRPr/>
            </a:pPr>
            <a:fld id="{3ECD4C07-B5B4-41F6-9ABE-19BB71C73AED}" type="datetime1">
              <a:rPr lang="en-US"/>
              <a:pPr>
                <a:defRPr/>
              </a:pPr>
              <a:t>2/16/2017</a:t>
            </a:fld>
            <a:endParaRPr lang="en-US"/>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fontAlgn="auto">
              <a:spcBef>
                <a:spcPts val="0"/>
              </a:spcBef>
              <a:spcAft>
                <a:spcPts val="0"/>
              </a:spcAft>
              <a:defRPr sz="1200">
                <a:solidFill>
                  <a:prstClr val="black">
                    <a:lumMod val="65000"/>
                    <a:lumOff val="35000"/>
                  </a:prstClr>
                </a:solidFill>
                <a:latin typeface="Century Gothic" pitchFamily="34" charset="0"/>
              </a:defRPr>
            </a:lvl1pPr>
          </a:lstStyle>
          <a:p>
            <a:pPr>
              <a:defRPr/>
            </a:pPr>
            <a:endParaRPr lang="en-US"/>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fontAlgn="auto">
              <a:spcBef>
                <a:spcPts val="0"/>
              </a:spcBef>
              <a:spcAft>
                <a:spcPts val="0"/>
              </a:spcAft>
              <a:defRPr sz="1800" smtClean="0">
                <a:solidFill>
                  <a:srgbClr val="1D1886"/>
                </a:solidFill>
                <a:latin typeface="Century Gothic" pitchFamily="34" charset="0"/>
              </a:defRPr>
            </a:lvl1pPr>
          </a:lstStyle>
          <a:p>
            <a:pPr>
              <a:defRPr/>
            </a:pPr>
            <a:fld id="{28BB879B-D469-4F18-B19D-38BE346D3116}" type="slidenum">
              <a:rPr lang="en-US"/>
              <a:pPr>
                <a:defRPr/>
              </a:pPr>
              <a:t>‹#›</a:t>
            </a:fld>
            <a:endParaRPr lang="en-US" dirty="0"/>
          </a:p>
        </p:txBody>
      </p:sp>
    </p:spTree>
    <p:extLst>
      <p:ext uri="{BB962C8B-B14F-4D97-AF65-F5344CB8AC3E}">
        <p14:creationId xmlns:p14="http://schemas.microsoft.com/office/powerpoint/2010/main" val="39462278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rtl="0" fontAlgn="base">
        <a:lnSpc>
          <a:spcPts val="5800"/>
        </a:lnSpc>
        <a:spcBef>
          <a:spcPct val="0"/>
        </a:spcBef>
        <a:spcAft>
          <a:spcPct val="0"/>
        </a:spcAft>
        <a:defRPr sz="4000" kern="1200">
          <a:solidFill>
            <a:srgbClr val="1D1886"/>
          </a:solidFill>
          <a:effectLst>
            <a:outerShdw blurRad="63500" dist="38100" dir="5400000" algn="t" rotWithShape="0">
              <a:prstClr val="black">
                <a:alpha val="25000"/>
              </a:prstClr>
            </a:outerShdw>
          </a:effectLst>
          <a:latin typeface="+mn-lt"/>
          <a:ea typeface="+mj-ea"/>
          <a:cs typeface="+mj-cs"/>
        </a:defRPr>
      </a:lvl1pPr>
      <a:lvl2pPr algn="ctr" rtl="0" fontAlgn="base">
        <a:lnSpc>
          <a:spcPts val="5800"/>
        </a:lnSpc>
        <a:spcBef>
          <a:spcPct val="0"/>
        </a:spcBef>
        <a:spcAft>
          <a:spcPct val="0"/>
        </a:spcAft>
        <a:defRPr sz="4000">
          <a:solidFill>
            <a:srgbClr val="1D1886"/>
          </a:solidFill>
          <a:latin typeface="Palatino Linotype" pitchFamily="18" charset="0"/>
        </a:defRPr>
      </a:lvl2pPr>
      <a:lvl3pPr algn="ctr" rtl="0" fontAlgn="base">
        <a:lnSpc>
          <a:spcPts val="5800"/>
        </a:lnSpc>
        <a:spcBef>
          <a:spcPct val="0"/>
        </a:spcBef>
        <a:spcAft>
          <a:spcPct val="0"/>
        </a:spcAft>
        <a:defRPr sz="4000">
          <a:solidFill>
            <a:srgbClr val="1D1886"/>
          </a:solidFill>
          <a:latin typeface="Palatino Linotype" pitchFamily="18" charset="0"/>
        </a:defRPr>
      </a:lvl3pPr>
      <a:lvl4pPr algn="ctr" rtl="0" fontAlgn="base">
        <a:lnSpc>
          <a:spcPts val="5800"/>
        </a:lnSpc>
        <a:spcBef>
          <a:spcPct val="0"/>
        </a:spcBef>
        <a:spcAft>
          <a:spcPct val="0"/>
        </a:spcAft>
        <a:defRPr sz="4000">
          <a:solidFill>
            <a:srgbClr val="1D1886"/>
          </a:solidFill>
          <a:latin typeface="Palatino Linotype" pitchFamily="18" charset="0"/>
        </a:defRPr>
      </a:lvl4pPr>
      <a:lvl5pPr algn="ctr" rtl="0" fontAlgn="base">
        <a:lnSpc>
          <a:spcPts val="5800"/>
        </a:lnSpc>
        <a:spcBef>
          <a:spcPct val="0"/>
        </a:spcBef>
        <a:spcAft>
          <a:spcPct val="0"/>
        </a:spcAft>
        <a:defRPr sz="4000">
          <a:solidFill>
            <a:srgbClr val="1D1886"/>
          </a:solidFill>
          <a:latin typeface="Palatino Linotype" pitchFamily="18" charset="0"/>
        </a:defRPr>
      </a:lvl5pPr>
      <a:lvl6pPr marL="457200" algn="ctr" rtl="0" fontAlgn="base">
        <a:lnSpc>
          <a:spcPts val="5800"/>
        </a:lnSpc>
        <a:spcBef>
          <a:spcPct val="0"/>
        </a:spcBef>
        <a:spcAft>
          <a:spcPct val="0"/>
        </a:spcAft>
        <a:defRPr sz="4000">
          <a:solidFill>
            <a:srgbClr val="1D1886"/>
          </a:solidFill>
          <a:latin typeface="Palatino Linotype" pitchFamily="18" charset="0"/>
        </a:defRPr>
      </a:lvl6pPr>
      <a:lvl7pPr marL="914400" algn="ctr" rtl="0" fontAlgn="base">
        <a:lnSpc>
          <a:spcPts val="5800"/>
        </a:lnSpc>
        <a:spcBef>
          <a:spcPct val="0"/>
        </a:spcBef>
        <a:spcAft>
          <a:spcPct val="0"/>
        </a:spcAft>
        <a:defRPr sz="4000">
          <a:solidFill>
            <a:srgbClr val="1D1886"/>
          </a:solidFill>
          <a:latin typeface="Palatino Linotype" pitchFamily="18" charset="0"/>
        </a:defRPr>
      </a:lvl7pPr>
      <a:lvl8pPr marL="1371600" algn="ctr" rtl="0" fontAlgn="base">
        <a:lnSpc>
          <a:spcPts val="5800"/>
        </a:lnSpc>
        <a:spcBef>
          <a:spcPct val="0"/>
        </a:spcBef>
        <a:spcAft>
          <a:spcPct val="0"/>
        </a:spcAft>
        <a:defRPr sz="4000">
          <a:solidFill>
            <a:srgbClr val="1D1886"/>
          </a:solidFill>
          <a:latin typeface="Palatino Linotype" pitchFamily="18" charset="0"/>
        </a:defRPr>
      </a:lvl8pPr>
      <a:lvl9pPr marL="1828800" algn="ctr" rtl="0" fontAlgn="base">
        <a:lnSpc>
          <a:spcPts val="5800"/>
        </a:lnSpc>
        <a:spcBef>
          <a:spcPct val="0"/>
        </a:spcBef>
        <a:spcAft>
          <a:spcPct val="0"/>
        </a:spcAft>
        <a:defRPr sz="4000">
          <a:solidFill>
            <a:srgbClr val="1D1886"/>
          </a:solidFill>
          <a:latin typeface="Palatino Linotype" pitchFamily="18" charset="0"/>
        </a:defRPr>
      </a:lvl9pPr>
    </p:titleStyle>
    <p:bodyStyle>
      <a:lvl1pPr marL="342900" indent="-342900" algn="l" rtl="0" fontAlgn="base">
        <a:spcBef>
          <a:spcPct val="20000"/>
        </a:spcBef>
        <a:spcAft>
          <a:spcPct val="0"/>
        </a:spcAft>
        <a:buClr>
          <a:srgbClr val="EC8C23"/>
        </a:buClr>
        <a:buFont typeface="Wingdings" pitchFamily="2" charset="2"/>
        <a:buChar char=""/>
        <a:defRPr sz="2800" kern="1200">
          <a:solidFill>
            <a:srgbClr val="404040"/>
          </a:solidFill>
          <a:latin typeface="+mj-lt"/>
          <a:ea typeface="+mn-ea"/>
          <a:cs typeface="+mn-cs"/>
        </a:defRPr>
      </a:lvl1pPr>
      <a:lvl2pPr marL="742950" indent="-285750" algn="l" rtl="0" fontAlgn="base">
        <a:spcBef>
          <a:spcPct val="20000"/>
        </a:spcBef>
        <a:spcAft>
          <a:spcPct val="0"/>
        </a:spcAft>
        <a:buClr>
          <a:srgbClr val="1D1886"/>
        </a:buClr>
        <a:buFont typeface="Wingdings" pitchFamily="2" charset="2"/>
        <a:buChar char="§"/>
        <a:defRPr sz="2400" kern="1200">
          <a:solidFill>
            <a:srgbClr val="404040"/>
          </a:solidFill>
          <a:latin typeface="+mj-lt"/>
          <a:ea typeface="+mn-ea"/>
          <a:cs typeface="+mn-cs"/>
        </a:defRPr>
      </a:lvl2pPr>
      <a:lvl3pPr marL="1143000" indent="-228600" algn="l" rtl="0" fontAlgn="base">
        <a:spcBef>
          <a:spcPct val="20000"/>
        </a:spcBef>
        <a:spcAft>
          <a:spcPct val="0"/>
        </a:spcAft>
        <a:buFont typeface="Arial" charset="0"/>
        <a:buChar char="•"/>
        <a:defRPr sz="2000" kern="1200">
          <a:solidFill>
            <a:srgbClr val="404040"/>
          </a:solidFill>
          <a:latin typeface="+mj-lt"/>
          <a:ea typeface="+mn-ea"/>
          <a:cs typeface="+mn-cs"/>
        </a:defRPr>
      </a:lvl3pPr>
      <a:lvl4pPr marL="1600200" indent="-228600" algn="l" rtl="0" fontAlgn="base">
        <a:spcBef>
          <a:spcPct val="20000"/>
        </a:spcBef>
        <a:spcAft>
          <a:spcPct val="0"/>
        </a:spcAft>
        <a:buFont typeface="Courier New" pitchFamily="49" charset="0"/>
        <a:buChar char="o"/>
        <a:defRPr sz="1600" kern="1200">
          <a:solidFill>
            <a:srgbClr val="404040"/>
          </a:solidFill>
          <a:latin typeface="+mj-lt"/>
          <a:ea typeface="+mn-ea"/>
          <a:cs typeface="+mn-cs"/>
        </a:defRPr>
      </a:lvl4pPr>
      <a:lvl5pPr marL="2057400" indent="-228600" algn="l" rtl="0" fontAlgn="base">
        <a:spcBef>
          <a:spcPct val="20000"/>
        </a:spcBef>
        <a:spcAft>
          <a:spcPct val="0"/>
        </a:spcAft>
        <a:buFont typeface="Arial" charset="0"/>
        <a:buChar char="•"/>
        <a:defRPr sz="1600" kern="1200">
          <a:solidFill>
            <a:srgbClr val="404040"/>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7772400" cy="3276600"/>
          </a:xfrm>
        </p:spPr>
        <p:txBody>
          <a:bodyPr/>
          <a:lstStyle/>
          <a:p>
            <a:r>
              <a:rPr lang="en-US" dirty="0" smtClean="0"/>
              <a:t>Principles of Communication</a:t>
            </a:r>
            <a:br>
              <a:rPr lang="en-US" dirty="0" smtClean="0"/>
            </a:br>
            <a:r>
              <a:rPr lang="en-US" sz="1600" dirty="0">
                <a:effectLst/>
              </a:rPr>
              <a:t>© Wisconsin Organization of Nurse Executives</a:t>
            </a:r>
            <a:endParaRPr lang="en-US" dirty="0"/>
          </a:p>
        </p:txBody>
      </p:sp>
    </p:spTree>
    <p:extLst>
      <p:ext uri="{BB962C8B-B14F-4D97-AF65-F5344CB8AC3E}">
        <p14:creationId xmlns:p14="http://schemas.microsoft.com/office/powerpoint/2010/main" val="2845485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Trust Equation</a:t>
            </a:r>
            <a:endParaRPr lang="en-US" dirty="0"/>
          </a:p>
        </p:txBody>
      </p:sp>
      <p:sp>
        <p:nvSpPr>
          <p:cNvPr id="3" name="Content Placeholder 2"/>
          <p:cNvSpPr>
            <a:spLocks noGrp="1"/>
          </p:cNvSpPr>
          <p:nvPr>
            <p:ph idx="1"/>
          </p:nvPr>
        </p:nvSpPr>
        <p:spPr/>
        <p:txBody>
          <a:bodyPr/>
          <a:lstStyle/>
          <a:p>
            <a:r>
              <a:rPr lang="en-US" altLang="en-US" smtClean="0"/>
              <a:t>When we think of trust and what it means, we quickly realize it encompasses many things. </a:t>
            </a:r>
          </a:p>
          <a:p>
            <a:endParaRPr lang="en-US" altLang="en-US" smtClean="0"/>
          </a:p>
          <a:p>
            <a:r>
              <a:rPr lang="en-US" altLang="en-US" smtClean="0"/>
              <a:t>We use the word “trust” to:</a:t>
            </a:r>
          </a:p>
          <a:p>
            <a:pPr lvl="1"/>
            <a:r>
              <a:rPr lang="en-US" altLang="en-US" smtClean="0"/>
              <a:t>Interpret what people say</a:t>
            </a:r>
          </a:p>
          <a:p>
            <a:pPr lvl="1"/>
            <a:r>
              <a:rPr lang="en-US" altLang="en-US" smtClean="0"/>
              <a:t>Describe behaviors</a:t>
            </a:r>
          </a:p>
          <a:p>
            <a:pPr lvl="1"/>
            <a:r>
              <a:rPr lang="en-US" altLang="en-US" smtClean="0"/>
              <a:t>Decide if we feel comfortable sharing information</a:t>
            </a:r>
          </a:p>
          <a:p>
            <a:pPr lvl="1"/>
            <a:r>
              <a:rPr lang="en-US" altLang="en-US" smtClean="0"/>
              <a:t>Indicate whether we feel other people have our interests at heart</a:t>
            </a:r>
          </a:p>
          <a:p>
            <a:endParaRPr lang="en-US" dirty="0"/>
          </a:p>
        </p:txBody>
      </p:sp>
    </p:spTree>
    <p:extLst>
      <p:ext uri="{BB962C8B-B14F-4D97-AF65-F5344CB8AC3E}">
        <p14:creationId xmlns:p14="http://schemas.microsoft.com/office/powerpoint/2010/main" val="4029038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dirty="0" smtClean="0"/>
              <a:t>IMPORTANCE OF COMMUNICATION</a:t>
            </a:r>
            <a:r>
              <a:rPr lang="en-US" b="1" dirty="0" smtClean="0"/>
              <a:t/>
            </a:r>
            <a:br>
              <a:rPr lang="en-US" b="1" dirty="0" smtClean="0"/>
            </a:br>
            <a:endParaRPr lang="en-US" dirty="0"/>
          </a:p>
        </p:txBody>
      </p:sp>
      <p:sp>
        <p:nvSpPr>
          <p:cNvPr id="5" name="TextBox 1"/>
          <p:cNvSpPr txBox="1">
            <a:spLocks noGrp="1" noChangeArrowheads="1"/>
          </p:cNvSpPr>
          <p:nvPr>
            <p:ph idx="1"/>
          </p:nvPr>
        </p:nvSpPr>
        <p:spPr bwMode="auto">
          <a:xfrm>
            <a:off x="838200" y="1447800"/>
            <a:ext cx="7315200" cy="3831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Aft>
                <a:spcPts val="1200"/>
              </a:spcAft>
              <a:buClr>
                <a:srgbClr val="EC8C23"/>
              </a:buClr>
              <a:buFont typeface="Wingdings" pitchFamily="2" charset="2"/>
              <a:buChar char=""/>
              <a:defRPr sz="2800">
                <a:solidFill>
                  <a:srgbClr val="404040"/>
                </a:solidFill>
                <a:latin typeface="Verdana" pitchFamily="34" charset="0"/>
              </a:defRPr>
            </a:lvl1pPr>
            <a:lvl2pPr marL="742950" indent="-285750" eaLnBrk="0" hangingPunct="0">
              <a:spcAft>
                <a:spcPts val="1200"/>
              </a:spcAft>
              <a:buClr>
                <a:srgbClr val="1D1886"/>
              </a:buClr>
              <a:buFont typeface="Wingdings" pitchFamily="2" charset="2"/>
              <a:buChar char="§"/>
              <a:defRPr sz="2400">
                <a:solidFill>
                  <a:srgbClr val="404040"/>
                </a:solidFill>
                <a:latin typeface="Verdana" pitchFamily="34" charset="0"/>
              </a:defRPr>
            </a:lvl2pPr>
            <a:lvl3pPr marL="1143000" indent="-228600" eaLnBrk="0" hangingPunct="0">
              <a:spcAft>
                <a:spcPts val="1200"/>
              </a:spcAft>
              <a:buFont typeface="Arial" charset="0"/>
              <a:buChar char="•"/>
              <a:defRPr sz="2000">
                <a:solidFill>
                  <a:srgbClr val="404040"/>
                </a:solidFill>
                <a:latin typeface="Verdana" pitchFamily="34" charset="0"/>
              </a:defRPr>
            </a:lvl3pPr>
            <a:lvl4pPr marL="1600200" indent="-228600" eaLnBrk="0" hangingPunct="0">
              <a:spcAft>
                <a:spcPts val="1200"/>
              </a:spcAft>
              <a:buFont typeface="Courier New" pitchFamily="49" charset="0"/>
              <a:buChar char="o"/>
              <a:defRPr sz="1600">
                <a:solidFill>
                  <a:srgbClr val="404040"/>
                </a:solidFill>
                <a:latin typeface="Verdana" pitchFamily="34" charset="0"/>
              </a:defRPr>
            </a:lvl4pPr>
            <a:lvl5pPr marL="2057400" indent="-228600" eaLnBrk="0" hangingPunct="0">
              <a:spcAft>
                <a:spcPts val="1200"/>
              </a:spcAft>
              <a:buFont typeface="Arial" charset="0"/>
              <a:buChar char="•"/>
              <a:defRPr sz="1600">
                <a:solidFill>
                  <a:srgbClr val="404040"/>
                </a:solidFill>
                <a:latin typeface="Verdana" pitchFamily="34" charset="0"/>
              </a:defRPr>
            </a:lvl5pPr>
            <a:lvl6pPr marL="2514600" indent="-228600" eaLnBrk="0" fontAlgn="base" hangingPunct="0">
              <a:spcBef>
                <a:spcPct val="0"/>
              </a:spcBef>
              <a:spcAft>
                <a:spcPts val="1200"/>
              </a:spcAft>
              <a:buFont typeface="Arial" charset="0"/>
              <a:buChar char="•"/>
              <a:defRPr sz="1600">
                <a:solidFill>
                  <a:srgbClr val="404040"/>
                </a:solidFill>
                <a:latin typeface="Verdana" pitchFamily="34" charset="0"/>
              </a:defRPr>
            </a:lvl6pPr>
            <a:lvl7pPr marL="2971800" indent="-228600" eaLnBrk="0" fontAlgn="base" hangingPunct="0">
              <a:spcBef>
                <a:spcPct val="0"/>
              </a:spcBef>
              <a:spcAft>
                <a:spcPts val="1200"/>
              </a:spcAft>
              <a:buFont typeface="Arial" charset="0"/>
              <a:buChar char="•"/>
              <a:defRPr sz="1600">
                <a:solidFill>
                  <a:srgbClr val="404040"/>
                </a:solidFill>
                <a:latin typeface="Verdana" pitchFamily="34" charset="0"/>
              </a:defRPr>
            </a:lvl7pPr>
            <a:lvl8pPr marL="3429000" indent="-228600" eaLnBrk="0" fontAlgn="base" hangingPunct="0">
              <a:spcBef>
                <a:spcPct val="0"/>
              </a:spcBef>
              <a:spcAft>
                <a:spcPts val="1200"/>
              </a:spcAft>
              <a:buFont typeface="Arial" charset="0"/>
              <a:buChar char="•"/>
              <a:defRPr sz="1600">
                <a:solidFill>
                  <a:srgbClr val="404040"/>
                </a:solidFill>
                <a:latin typeface="Verdana" pitchFamily="34" charset="0"/>
              </a:defRPr>
            </a:lvl8pPr>
            <a:lvl9pPr marL="3886200" indent="-228600" eaLnBrk="0" fontAlgn="base" hangingPunct="0">
              <a:spcBef>
                <a:spcPct val="0"/>
              </a:spcBef>
              <a:spcAft>
                <a:spcPts val="1200"/>
              </a:spcAft>
              <a:buFont typeface="Arial" charset="0"/>
              <a:buChar char="•"/>
              <a:defRPr sz="1600">
                <a:solidFill>
                  <a:srgbClr val="404040"/>
                </a:solidFill>
                <a:latin typeface="Verdana" pitchFamily="34" charset="0"/>
              </a:defRPr>
            </a:lvl9pPr>
          </a:lstStyle>
          <a:p>
            <a:pPr eaLnBrk="1" hangingPunct="1">
              <a:spcAft>
                <a:spcPct val="0"/>
              </a:spcAft>
              <a:buClrTx/>
              <a:buFontTx/>
              <a:buNone/>
            </a:pPr>
            <a:endParaRPr lang="en-US" altLang="en-US" sz="1200" dirty="0" smtClean="0">
              <a:solidFill>
                <a:schemeClr val="tx1"/>
              </a:solidFill>
              <a:latin typeface="Arial" panose="020B0604020202020204" pitchFamily="34" charset="0"/>
            </a:endParaRPr>
          </a:p>
          <a:p>
            <a:pPr eaLnBrk="1" hangingPunct="1">
              <a:spcAft>
                <a:spcPct val="0"/>
              </a:spcAft>
              <a:buClrTx/>
              <a:buFontTx/>
              <a:buNone/>
            </a:pPr>
            <a:endParaRPr lang="en-US" altLang="en-US" sz="1200" dirty="0" smtClean="0">
              <a:solidFill>
                <a:schemeClr val="tx1"/>
              </a:solidFill>
              <a:latin typeface="Arial" panose="020B0604020202020204" pitchFamily="34" charset="0"/>
            </a:endParaRPr>
          </a:p>
          <a:p>
            <a:pPr eaLnBrk="1" hangingPunct="1">
              <a:spcAft>
                <a:spcPct val="0"/>
              </a:spcAft>
              <a:buClrTx/>
              <a:buFontTx/>
              <a:buNone/>
            </a:pPr>
            <a:endParaRPr lang="en-US" altLang="en-US" sz="1200" dirty="0" smtClean="0">
              <a:solidFill>
                <a:schemeClr val="tx1"/>
              </a:solidFill>
              <a:latin typeface="Arial" panose="020B0604020202020204" pitchFamily="34" charset="0"/>
            </a:endParaRPr>
          </a:p>
          <a:p>
            <a:pPr eaLnBrk="1" hangingPunct="1">
              <a:spcAft>
                <a:spcPct val="0"/>
              </a:spcAft>
              <a:buClrTx/>
              <a:buFontTx/>
              <a:buNone/>
            </a:pPr>
            <a:endParaRPr lang="en-US" altLang="en-US" sz="1200" dirty="0" smtClean="0">
              <a:solidFill>
                <a:schemeClr val="tx1"/>
              </a:solidFill>
              <a:latin typeface="Arial" panose="020B0604020202020204" pitchFamily="34" charset="0"/>
            </a:endParaRPr>
          </a:p>
          <a:p>
            <a:pPr eaLnBrk="1" hangingPunct="1">
              <a:spcAft>
                <a:spcPct val="0"/>
              </a:spcAft>
              <a:buClrTx/>
              <a:buFontTx/>
              <a:buNone/>
            </a:pPr>
            <a:endParaRPr lang="en-US" altLang="en-US" sz="1200" dirty="0" smtClean="0">
              <a:solidFill>
                <a:schemeClr val="tx1"/>
              </a:solidFill>
              <a:latin typeface="Arial" panose="020B0604020202020204" pitchFamily="34" charset="0"/>
            </a:endParaRPr>
          </a:p>
          <a:p>
            <a:pPr marL="0" indent="0" algn="ctr" eaLnBrk="1" hangingPunct="1">
              <a:buNone/>
              <a:defRPr/>
            </a:pPr>
            <a:r>
              <a:rPr lang="en-US" sz="3600" b="1" dirty="0" smtClean="0">
                <a:latin typeface="Arial" panose="020B0604020202020204" pitchFamily="34" charset="0"/>
              </a:rPr>
              <a:t> Human Communication is among the few things absolutely essential to life. </a:t>
            </a:r>
            <a:endParaRPr lang="en-US" altLang="en-US" sz="3600" dirty="0" smtClean="0">
              <a:solidFill>
                <a:schemeClr val="tx1"/>
              </a:solidFill>
              <a:latin typeface="Arial" panose="020B0604020202020204" pitchFamily="34" charset="0"/>
            </a:endParaRPr>
          </a:p>
          <a:p>
            <a:pPr eaLnBrk="1" hangingPunct="1">
              <a:spcAft>
                <a:spcPct val="0"/>
              </a:spcAft>
              <a:buClrTx/>
              <a:buFontTx/>
              <a:buNone/>
            </a:pPr>
            <a:endParaRPr lang="en-US" altLang="en-US" sz="1200" dirty="0" smtClean="0">
              <a:solidFill>
                <a:schemeClr val="tx1"/>
              </a:solidFill>
              <a:latin typeface="Arial" panose="020B0604020202020204" pitchFamily="34" charset="0"/>
            </a:endParaRPr>
          </a:p>
          <a:p>
            <a:pPr eaLnBrk="1" hangingPunct="1">
              <a:spcAft>
                <a:spcPct val="0"/>
              </a:spcAft>
              <a:buClrTx/>
              <a:buFontTx/>
              <a:buNone/>
            </a:pPr>
            <a:r>
              <a:rPr lang="en-US" altLang="en-US" sz="1800" dirty="0" smtClean="0">
                <a:solidFill>
                  <a:schemeClr val="tx1"/>
                </a:solidFill>
                <a:latin typeface="Arial" panose="020B0604020202020204" pitchFamily="34" charset="0"/>
              </a:rPr>
              <a:t>-Yoder-Wise &amp; Kowalski, (2006)</a:t>
            </a:r>
            <a:endParaRPr lang="en-US" altLang="en-US" sz="1800" dirty="0">
              <a:solidFill>
                <a:schemeClr val="tx1"/>
              </a:solidFill>
              <a:latin typeface="Arial" panose="020B0604020202020204" pitchFamily="34" charset="0"/>
            </a:endParaRPr>
          </a:p>
        </p:txBody>
      </p:sp>
    </p:spTree>
    <p:extLst>
      <p:ext uri="{BB962C8B-B14F-4D97-AF65-F5344CB8AC3E}">
        <p14:creationId xmlns:p14="http://schemas.microsoft.com/office/powerpoint/2010/main" val="1041851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a:r>
            <a:br>
              <a:rPr lang="en-US" smtClean="0"/>
            </a:br>
            <a:r>
              <a:rPr lang="en-US" smtClean="0"/>
              <a:t>Communication</a:t>
            </a:r>
            <a:br>
              <a:rPr lang="en-US" smtClean="0"/>
            </a:br>
            <a:endParaRPr lang="en-US" dirty="0"/>
          </a:p>
        </p:txBody>
      </p:sp>
      <p:sp>
        <p:nvSpPr>
          <p:cNvPr id="3" name="Content Placeholder 2"/>
          <p:cNvSpPr>
            <a:spLocks noGrp="1"/>
          </p:cNvSpPr>
          <p:nvPr>
            <p:ph idx="1"/>
          </p:nvPr>
        </p:nvSpPr>
        <p:spPr/>
        <p:txBody>
          <a:bodyPr/>
          <a:lstStyle/>
          <a:p>
            <a:r>
              <a:rPr lang="en-US" dirty="0" smtClean="0"/>
              <a:t>What we hear is rarely what is meant</a:t>
            </a:r>
          </a:p>
          <a:p>
            <a:endParaRPr lang="en-US" dirty="0" smtClean="0"/>
          </a:p>
          <a:p>
            <a:r>
              <a:rPr lang="en-US" dirty="0" smtClean="0"/>
              <a:t>What we say is rarely what is heard</a:t>
            </a:r>
          </a:p>
          <a:p>
            <a:endParaRPr lang="en-US" dirty="0" smtClean="0"/>
          </a:p>
          <a:p>
            <a:r>
              <a:rPr lang="en-US" dirty="0" smtClean="0"/>
              <a:t>And yet… everyone assumes that their communication is effective!</a:t>
            </a:r>
          </a:p>
          <a:p>
            <a:endParaRPr lang="en-US" dirty="0"/>
          </a:p>
        </p:txBody>
      </p:sp>
    </p:spTree>
    <p:extLst>
      <p:ext uri="{BB962C8B-B14F-4D97-AF65-F5344CB8AC3E}">
        <p14:creationId xmlns:p14="http://schemas.microsoft.com/office/powerpoint/2010/main" val="2244765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Communication</a:t>
            </a:r>
            <a:endParaRPr lang="en-US" dirty="0"/>
          </a:p>
        </p:txBody>
      </p:sp>
      <p:sp>
        <p:nvSpPr>
          <p:cNvPr id="3" name="Content Placeholder 2"/>
          <p:cNvSpPr>
            <a:spLocks noGrp="1"/>
          </p:cNvSpPr>
          <p:nvPr>
            <p:ph idx="1"/>
          </p:nvPr>
        </p:nvSpPr>
        <p:spPr/>
        <p:txBody>
          <a:bodyPr/>
          <a:lstStyle/>
          <a:p>
            <a:r>
              <a:rPr lang="en-US" altLang="en-US" dirty="0" smtClean="0"/>
              <a:t>We communicate loudly prior to ever opening our mouths</a:t>
            </a:r>
          </a:p>
          <a:p>
            <a:r>
              <a:rPr lang="en-US" altLang="en-US" dirty="0" smtClean="0"/>
              <a:t>The three elements in the communication process:</a:t>
            </a:r>
          </a:p>
          <a:p>
            <a:pPr lvl="1"/>
            <a:r>
              <a:rPr lang="en-US" altLang="en-US" dirty="0" smtClean="0"/>
              <a:t>Words that are used 7%</a:t>
            </a:r>
          </a:p>
          <a:p>
            <a:pPr lvl="1"/>
            <a:r>
              <a:rPr lang="en-US" altLang="en-US" dirty="0" smtClean="0"/>
              <a:t>Body language  55%</a:t>
            </a:r>
          </a:p>
          <a:p>
            <a:pPr lvl="1"/>
            <a:r>
              <a:rPr lang="en-US" altLang="en-US" dirty="0" smtClean="0"/>
              <a:t>Tone, pitch and speed of voice 38%</a:t>
            </a:r>
          </a:p>
          <a:p>
            <a:endParaRPr lang="en-US" altLang="en-US" dirty="0" smtClean="0"/>
          </a:p>
          <a:p>
            <a:r>
              <a:rPr lang="en-US" altLang="en-US" dirty="0" smtClean="0"/>
              <a:t>				</a:t>
            </a:r>
            <a:r>
              <a:rPr lang="en-US" altLang="en-US" sz="1600" dirty="0" smtClean="0"/>
              <a:t>             -McClain &amp; Romaine, (2002)</a:t>
            </a:r>
            <a:endParaRPr lang="en-US" sz="1600" dirty="0"/>
          </a:p>
        </p:txBody>
      </p:sp>
    </p:spTree>
    <p:extLst>
      <p:ext uri="{BB962C8B-B14F-4D97-AF65-F5344CB8AC3E}">
        <p14:creationId xmlns:p14="http://schemas.microsoft.com/office/powerpoint/2010/main" val="3179063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Communication</a:t>
            </a:r>
            <a:endParaRPr lang="en-US" dirty="0"/>
          </a:p>
        </p:txBody>
      </p:sp>
      <p:sp>
        <p:nvSpPr>
          <p:cNvPr id="3" name="Content Placeholder 2"/>
          <p:cNvSpPr>
            <a:spLocks noGrp="1"/>
          </p:cNvSpPr>
          <p:nvPr>
            <p:ph idx="1"/>
          </p:nvPr>
        </p:nvSpPr>
        <p:spPr/>
        <p:txBody>
          <a:bodyPr/>
          <a:lstStyle/>
          <a:p>
            <a:r>
              <a:rPr lang="en-US" altLang="en-US" dirty="0" smtClean="0"/>
              <a:t>Your body language is more important than what you say.</a:t>
            </a:r>
          </a:p>
          <a:p>
            <a:endParaRPr lang="en-US" altLang="en-US" sz="2000" dirty="0" smtClean="0"/>
          </a:p>
          <a:p>
            <a:r>
              <a:rPr lang="en-US" altLang="en-US" dirty="0" smtClean="0"/>
              <a:t>Is your body saying “I am here for you and you have my full attention?”</a:t>
            </a:r>
          </a:p>
          <a:p>
            <a:endParaRPr lang="en-US" altLang="en-US" sz="2000" dirty="0" smtClean="0"/>
          </a:p>
          <a:p>
            <a:r>
              <a:rPr lang="en-US" altLang="en-US" dirty="0" smtClean="0"/>
              <a:t>Is your body saying ”You and your issues are not important to me, or at least not as important as the other things I am doing right now.”</a:t>
            </a:r>
            <a:endParaRPr lang="en-US" altLang="en-US" dirty="0"/>
          </a:p>
        </p:txBody>
      </p:sp>
    </p:spTree>
    <p:extLst>
      <p:ext uri="{BB962C8B-B14F-4D97-AF65-F5344CB8AC3E}">
        <p14:creationId xmlns:p14="http://schemas.microsoft.com/office/powerpoint/2010/main" val="1982108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600200" y="1571053"/>
            <a:ext cx="6350194" cy="5227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5764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Communication</a:t>
            </a:r>
            <a:endParaRPr lang="en-US" dirty="0"/>
          </a:p>
        </p:txBody>
      </p:sp>
      <p:sp>
        <p:nvSpPr>
          <p:cNvPr id="3" name="Content Placeholder 2"/>
          <p:cNvSpPr>
            <a:spLocks noGrp="1"/>
          </p:cNvSpPr>
          <p:nvPr>
            <p:ph idx="1"/>
          </p:nvPr>
        </p:nvSpPr>
        <p:spPr>
          <a:xfrm>
            <a:off x="457200" y="1524000"/>
            <a:ext cx="8229600" cy="4648200"/>
          </a:xfrm>
        </p:spPr>
        <p:txBody>
          <a:bodyPr/>
          <a:lstStyle/>
          <a:p>
            <a:r>
              <a:rPr lang="en-US" altLang="en-US" dirty="0" smtClean="0"/>
              <a:t>Effective communication does not occur “naturally”</a:t>
            </a:r>
          </a:p>
          <a:p>
            <a:r>
              <a:rPr lang="en-US" altLang="en-US" dirty="0" smtClean="0"/>
              <a:t>We assume others know what we mean and that we know what they mean</a:t>
            </a:r>
          </a:p>
          <a:p>
            <a:r>
              <a:rPr lang="en-US" altLang="en-US" dirty="0" smtClean="0"/>
              <a:t>We stop listening</a:t>
            </a:r>
          </a:p>
          <a:p>
            <a:r>
              <a:rPr lang="en-US" altLang="en-US" dirty="0" smtClean="0"/>
              <a:t>Effective communication requires feedback - both on the sending and receiving ends</a:t>
            </a:r>
          </a:p>
          <a:p>
            <a:r>
              <a:rPr lang="en-US" altLang="en-US" dirty="0" smtClean="0"/>
              <a:t>Providing feedback gives the opportunity to assure that communication has been effective </a:t>
            </a:r>
          </a:p>
          <a:p>
            <a:endParaRPr lang="en-US" dirty="0"/>
          </a:p>
        </p:txBody>
      </p:sp>
    </p:spTree>
    <p:extLst>
      <p:ext uri="{BB962C8B-B14F-4D97-AF65-F5344CB8AC3E}">
        <p14:creationId xmlns:p14="http://schemas.microsoft.com/office/powerpoint/2010/main" val="662853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Modes of Communication</a:t>
            </a:r>
            <a:endParaRPr lang="en-US" dirty="0"/>
          </a:p>
        </p:txBody>
      </p:sp>
      <p:sp>
        <p:nvSpPr>
          <p:cNvPr id="3" name="Content Placeholder 2"/>
          <p:cNvSpPr>
            <a:spLocks noGrp="1"/>
          </p:cNvSpPr>
          <p:nvPr>
            <p:ph idx="1"/>
          </p:nvPr>
        </p:nvSpPr>
        <p:spPr>
          <a:xfrm>
            <a:off x="457200" y="1600200"/>
            <a:ext cx="8229600" cy="4648200"/>
          </a:xfrm>
        </p:spPr>
        <p:txBody>
          <a:bodyPr/>
          <a:lstStyle/>
          <a:p>
            <a:r>
              <a:rPr lang="en-US" dirty="0" smtClean="0"/>
              <a:t>Speaking/Verbal</a:t>
            </a:r>
          </a:p>
          <a:p>
            <a:endParaRPr lang="en-US" dirty="0" smtClean="0"/>
          </a:p>
          <a:p>
            <a:r>
              <a:rPr lang="en-US" dirty="0" smtClean="0"/>
              <a:t>Listening</a:t>
            </a:r>
          </a:p>
          <a:p>
            <a:endParaRPr lang="en-US" dirty="0" smtClean="0"/>
          </a:p>
          <a:p>
            <a:r>
              <a:rPr lang="en-US" dirty="0" smtClean="0"/>
              <a:t>Writing</a:t>
            </a:r>
          </a:p>
          <a:p>
            <a:endParaRPr lang="en-US" dirty="0" smtClean="0"/>
          </a:p>
          <a:p>
            <a:r>
              <a:rPr lang="en-US" dirty="0" smtClean="0"/>
              <a:t>Reading</a:t>
            </a:r>
          </a:p>
          <a:p>
            <a:endParaRPr lang="en-US" dirty="0"/>
          </a:p>
        </p:txBody>
      </p:sp>
    </p:spTree>
    <p:extLst>
      <p:ext uri="{BB962C8B-B14F-4D97-AF65-F5344CB8AC3E}">
        <p14:creationId xmlns:p14="http://schemas.microsoft.com/office/powerpoint/2010/main" val="26103314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Verbal Communication</a:t>
            </a:r>
            <a:endParaRPr lang="en-US" dirty="0"/>
          </a:p>
        </p:txBody>
      </p:sp>
      <p:sp>
        <p:nvSpPr>
          <p:cNvPr id="3" name="Content Placeholder 2"/>
          <p:cNvSpPr>
            <a:spLocks noGrp="1"/>
          </p:cNvSpPr>
          <p:nvPr>
            <p:ph idx="1"/>
          </p:nvPr>
        </p:nvSpPr>
        <p:spPr>
          <a:xfrm>
            <a:off x="457200" y="1600200"/>
            <a:ext cx="8229600" cy="4648200"/>
          </a:xfrm>
        </p:spPr>
        <p:txBody>
          <a:bodyPr/>
          <a:lstStyle/>
          <a:p>
            <a:r>
              <a:rPr lang="en-US" dirty="0" smtClean="0"/>
              <a:t>Verbal communication skills are critical for a leader</a:t>
            </a:r>
          </a:p>
          <a:p>
            <a:endParaRPr lang="en-US" dirty="0" smtClean="0"/>
          </a:p>
          <a:p>
            <a:r>
              <a:rPr lang="en-US" dirty="0" smtClean="0"/>
              <a:t>Most people don’t have trouble talking</a:t>
            </a:r>
          </a:p>
          <a:p>
            <a:endParaRPr lang="en-US" dirty="0" smtClean="0"/>
          </a:p>
          <a:p>
            <a:r>
              <a:rPr lang="en-US" dirty="0" smtClean="0"/>
              <a:t>Most communication has little to do with words</a:t>
            </a:r>
          </a:p>
          <a:p>
            <a:endParaRPr lang="en-US" dirty="0" smtClean="0"/>
          </a:p>
          <a:p>
            <a:pPr marL="0" indent="0">
              <a:buNone/>
            </a:pPr>
            <a:r>
              <a:rPr lang="en-US" dirty="0"/>
              <a:t>	</a:t>
            </a:r>
            <a:r>
              <a:rPr lang="en-US" dirty="0" smtClean="0"/>
              <a:t>				</a:t>
            </a:r>
            <a:r>
              <a:rPr lang="en-US" sz="1800" dirty="0" smtClean="0"/>
              <a:t>-McClain &amp; Romaine (2002)</a:t>
            </a:r>
          </a:p>
          <a:p>
            <a:endParaRPr lang="en-US" dirty="0"/>
          </a:p>
        </p:txBody>
      </p:sp>
    </p:spTree>
    <p:extLst>
      <p:ext uri="{BB962C8B-B14F-4D97-AF65-F5344CB8AC3E}">
        <p14:creationId xmlns:p14="http://schemas.microsoft.com/office/powerpoint/2010/main" val="23246006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
            </a:r>
            <a:br>
              <a:rPr lang="en-US" altLang="en-US" smtClean="0"/>
            </a:br>
            <a:r>
              <a:rPr lang="en-US" altLang="en-US" smtClean="0"/>
              <a:t>Verbal Communication</a:t>
            </a:r>
            <a:br>
              <a:rPr lang="en-US" altLang="en-US" smtClean="0"/>
            </a:br>
            <a:endParaRPr lang="en-US" dirty="0"/>
          </a:p>
        </p:txBody>
      </p:sp>
      <p:sp>
        <p:nvSpPr>
          <p:cNvPr id="3" name="Content Placeholder 2"/>
          <p:cNvSpPr>
            <a:spLocks noGrp="1"/>
          </p:cNvSpPr>
          <p:nvPr>
            <p:ph idx="1"/>
          </p:nvPr>
        </p:nvSpPr>
        <p:spPr>
          <a:xfrm>
            <a:off x="457200" y="1524000"/>
            <a:ext cx="8229600" cy="4648200"/>
          </a:xfrm>
        </p:spPr>
        <p:txBody>
          <a:bodyPr/>
          <a:lstStyle/>
          <a:p>
            <a:pPr>
              <a:spcAft>
                <a:spcPts val="1200"/>
              </a:spcAft>
            </a:pPr>
            <a:r>
              <a:rPr lang="en-US" dirty="0" smtClean="0"/>
              <a:t>Examine your speaking style</a:t>
            </a:r>
          </a:p>
          <a:p>
            <a:pPr>
              <a:spcAft>
                <a:spcPts val="1200"/>
              </a:spcAft>
            </a:pPr>
            <a:r>
              <a:rPr lang="en-US" dirty="0" smtClean="0"/>
              <a:t>Do you overuse jargon?</a:t>
            </a:r>
          </a:p>
          <a:p>
            <a:pPr>
              <a:spcAft>
                <a:spcPts val="1200"/>
              </a:spcAft>
            </a:pPr>
            <a:r>
              <a:rPr lang="en-US" dirty="0" smtClean="0"/>
              <a:t>Is your voice gentle, soft, harsh or intimidating?</a:t>
            </a:r>
          </a:p>
          <a:p>
            <a:pPr>
              <a:spcAft>
                <a:spcPts val="1200"/>
              </a:spcAft>
            </a:pPr>
            <a:r>
              <a:rPr lang="en-US" dirty="0" smtClean="0"/>
              <a:t>Is your style too formal or too casual?</a:t>
            </a:r>
          </a:p>
          <a:p>
            <a:pPr>
              <a:spcAft>
                <a:spcPts val="1200"/>
              </a:spcAft>
            </a:pPr>
            <a:r>
              <a:rPr lang="en-US" dirty="0" smtClean="0"/>
              <a:t>Do you have an accent that makes it difficult for others to understand you?</a:t>
            </a:r>
          </a:p>
          <a:p>
            <a:r>
              <a:rPr lang="en-US" dirty="0" smtClean="0"/>
              <a:t>					</a:t>
            </a:r>
            <a:r>
              <a:rPr lang="en-US" sz="1800" dirty="0" smtClean="0"/>
              <a:t>-Sorensen-Marshall (2011)</a:t>
            </a:r>
            <a:endParaRPr lang="en-US" sz="1800" dirty="0"/>
          </a:p>
        </p:txBody>
      </p:sp>
    </p:spTree>
    <p:extLst>
      <p:ext uri="{BB962C8B-B14F-4D97-AF65-F5344CB8AC3E}">
        <p14:creationId xmlns:p14="http://schemas.microsoft.com/office/powerpoint/2010/main" val="3629597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676400"/>
            <a:ext cx="7772400" cy="3733800"/>
          </a:xfrm>
        </p:spPr>
        <p:txBody>
          <a:bodyPr/>
          <a:lstStyle/>
          <a:p>
            <a:r>
              <a:rPr lang="en-US" sz="4400" dirty="0" smtClean="0">
                <a:effectLst>
                  <a:outerShdw blurRad="38100" dist="38100" dir="2700000" algn="tl">
                    <a:srgbClr val="000000">
                      <a:alpha val="43137"/>
                    </a:srgbClr>
                  </a:outerShdw>
                </a:effectLst>
                <a:latin typeface="Palatino Linotype" pitchFamily="18" charset="0"/>
              </a:rPr>
              <a:t/>
            </a:r>
            <a:br>
              <a:rPr lang="en-US" sz="4400" dirty="0" smtClean="0">
                <a:effectLst>
                  <a:outerShdw blurRad="38100" dist="38100" dir="2700000" algn="tl">
                    <a:srgbClr val="000000">
                      <a:alpha val="43137"/>
                    </a:srgbClr>
                  </a:outerShdw>
                </a:effectLst>
                <a:latin typeface="Palatino Linotype" pitchFamily="18" charset="0"/>
              </a:rPr>
            </a:br>
            <a:r>
              <a:rPr lang="en-US" sz="4400" dirty="0" smtClean="0">
                <a:effectLst>
                  <a:outerShdw blurRad="38100" dist="38100" dir="2700000" algn="tl">
                    <a:srgbClr val="000000">
                      <a:alpha val="43137"/>
                    </a:srgbClr>
                  </a:outerShdw>
                </a:effectLst>
              </a:rPr>
              <a:t>Communication</a:t>
            </a:r>
            <a:r>
              <a:rPr lang="en-US" sz="4400" dirty="0" smtClean="0">
                <a:effectLst>
                  <a:outerShdw blurRad="38100" dist="38100" dir="2700000" algn="tl">
                    <a:srgbClr val="000000">
                      <a:alpha val="43137"/>
                    </a:srgbClr>
                  </a:outerShdw>
                </a:effectLst>
              </a:rPr>
              <a:t>…</a:t>
            </a:r>
            <a:br>
              <a:rPr lang="en-US" sz="4400" dirty="0" smtClean="0">
                <a:effectLst>
                  <a:outerShdw blurRad="38100" dist="38100" dir="2700000" algn="tl">
                    <a:srgbClr val="000000">
                      <a:alpha val="43137"/>
                    </a:srgbClr>
                  </a:outerShdw>
                </a:effectLst>
              </a:rPr>
            </a:br>
            <a:r>
              <a:rPr lang="en-US" sz="4400" dirty="0"/>
              <a:t/>
            </a:r>
            <a:br>
              <a:rPr lang="en-US" sz="4400" dirty="0"/>
            </a:br>
            <a:r>
              <a:rPr lang="en-US" sz="4400" dirty="0"/>
              <a:t>Just because you’re talking</a:t>
            </a:r>
            <a:br>
              <a:rPr lang="en-US" sz="4400" dirty="0"/>
            </a:br>
            <a:r>
              <a:rPr lang="en-US" sz="4400" dirty="0"/>
              <a:t>doesn’t mean you are communicating</a:t>
            </a:r>
            <a:r>
              <a:rPr lang="en-US" dirty="0"/>
              <a:t/>
            </a:r>
            <a:br>
              <a:rPr lang="en-US" dirty="0"/>
            </a:br>
            <a:endParaRPr lang="en-US" dirty="0"/>
          </a:p>
        </p:txBody>
      </p:sp>
    </p:spTree>
    <p:extLst>
      <p:ext uri="{BB962C8B-B14F-4D97-AF65-F5344CB8AC3E}">
        <p14:creationId xmlns:p14="http://schemas.microsoft.com/office/powerpoint/2010/main" val="27626760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990600"/>
          </a:xfrm>
        </p:spPr>
        <p:txBody>
          <a:bodyPr/>
          <a:lstStyle/>
          <a:p>
            <a:pPr>
              <a:defRPr/>
            </a:pPr>
            <a:r>
              <a:rPr lang="en-US" b="1" dirty="0" smtClean="0">
                <a:solidFill>
                  <a:schemeClr val="accent1">
                    <a:lumMod val="75000"/>
                  </a:schemeClr>
                </a:solidFill>
              </a:rPr>
              <a:t>EFFECTIVE LISTENING</a:t>
            </a:r>
            <a:endParaRPr lang="en-US" dirty="0">
              <a:solidFill>
                <a:schemeClr val="accent1">
                  <a:lumMod val="75000"/>
                </a:schemeClr>
              </a:solidFill>
            </a:endParaRPr>
          </a:p>
        </p:txBody>
      </p:sp>
    </p:spTree>
    <p:extLst>
      <p:ext uri="{BB962C8B-B14F-4D97-AF65-F5344CB8AC3E}">
        <p14:creationId xmlns:p14="http://schemas.microsoft.com/office/powerpoint/2010/main" val="38962374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LISTENING:  Four Principles</a:t>
            </a:r>
            <a:endParaRPr lang="en-US" altLang="en-US" dirty="0"/>
          </a:p>
        </p:txBody>
      </p:sp>
      <p:sp>
        <p:nvSpPr>
          <p:cNvPr id="3" name="Content Placeholder 2"/>
          <p:cNvSpPr>
            <a:spLocks noGrp="1"/>
          </p:cNvSpPr>
          <p:nvPr>
            <p:ph idx="1"/>
          </p:nvPr>
        </p:nvSpPr>
        <p:spPr>
          <a:xfrm>
            <a:off x="457200" y="1524000"/>
            <a:ext cx="8229600" cy="4648200"/>
          </a:xfrm>
        </p:spPr>
        <p:txBody>
          <a:bodyPr/>
          <a:lstStyle/>
          <a:p>
            <a:pPr>
              <a:spcAft>
                <a:spcPts val="1200"/>
              </a:spcAft>
            </a:pPr>
            <a:r>
              <a:rPr lang="en-US" altLang="en-US" dirty="0" smtClean="0"/>
              <a:t>Listening is a gift.  We are often not generous with this gift.</a:t>
            </a:r>
          </a:p>
          <a:p>
            <a:pPr>
              <a:spcAft>
                <a:spcPts val="1200"/>
              </a:spcAft>
            </a:pPr>
            <a:r>
              <a:rPr lang="en-US" altLang="en-US" dirty="0" smtClean="0"/>
              <a:t>Listening allows speaking.</a:t>
            </a:r>
          </a:p>
          <a:p>
            <a:pPr>
              <a:spcAft>
                <a:spcPts val="1200"/>
              </a:spcAft>
            </a:pPr>
            <a:r>
              <a:rPr lang="en-US" altLang="en-US" dirty="0" smtClean="0"/>
              <a:t>Communication is what is heard, not what is said.</a:t>
            </a:r>
          </a:p>
          <a:p>
            <a:pPr>
              <a:spcAft>
                <a:spcPts val="1200"/>
              </a:spcAft>
            </a:pPr>
            <a:r>
              <a:rPr lang="en-US" altLang="en-US" dirty="0" smtClean="0"/>
              <a:t>Listening is very rare.</a:t>
            </a:r>
          </a:p>
        </p:txBody>
      </p:sp>
    </p:spTree>
    <p:extLst>
      <p:ext uri="{BB962C8B-B14F-4D97-AF65-F5344CB8AC3E}">
        <p14:creationId xmlns:p14="http://schemas.microsoft.com/office/powerpoint/2010/main" val="14690862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Empathy</a:t>
            </a:r>
            <a:endParaRPr lang="en-US" dirty="0"/>
          </a:p>
        </p:txBody>
      </p:sp>
      <p:sp>
        <p:nvSpPr>
          <p:cNvPr id="3" name="Content Placeholder 2"/>
          <p:cNvSpPr>
            <a:spLocks noGrp="1"/>
          </p:cNvSpPr>
          <p:nvPr>
            <p:ph idx="1"/>
          </p:nvPr>
        </p:nvSpPr>
        <p:spPr/>
        <p:txBody>
          <a:bodyPr/>
          <a:lstStyle/>
          <a:p>
            <a:r>
              <a:rPr lang="en-US" altLang="en-US" dirty="0" smtClean="0"/>
              <a:t>The ability to experience or participate in the feelings or ideas of another person.</a:t>
            </a:r>
          </a:p>
          <a:p>
            <a:endParaRPr lang="en-US" altLang="en-US" sz="2000" dirty="0" smtClean="0"/>
          </a:p>
          <a:p>
            <a:r>
              <a:rPr lang="en-US" altLang="en-US" dirty="0" smtClean="0"/>
              <a:t>It requires that:</a:t>
            </a:r>
          </a:p>
          <a:p>
            <a:pPr lvl="1"/>
            <a:r>
              <a:rPr lang="en-US" altLang="en-US" dirty="0" smtClean="0"/>
              <a:t> I not only hear what is said but how it is</a:t>
            </a:r>
            <a:br>
              <a:rPr lang="en-US" altLang="en-US" dirty="0" smtClean="0"/>
            </a:br>
            <a:r>
              <a:rPr lang="en-US" altLang="en-US" dirty="0" smtClean="0"/>
              <a:t>    said and what is not said.</a:t>
            </a:r>
          </a:p>
          <a:p>
            <a:endParaRPr lang="en-US" altLang="en-US" sz="2000" dirty="0" smtClean="0"/>
          </a:p>
          <a:p>
            <a:r>
              <a:rPr lang="en-US" altLang="en-US" dirty="0" smtClean="0"/>
              <a:t>To be sure that:</a:t>
            </a:r>
          </a:p>
          <a:p>
            <a:pPr lvl="1"/>
            <a:r>
              <a:rPr lang="en-US" altLang="en-US" dirty="0" smtClean="0"/>
              <a:t> What I hear is what you said.</a:t>
            </a:r>
          </a:p>
          <a:p>
            <a:endParaRPr lang="en-US" dirty="0"/>
          </a:p>
        </p:txBody>
      </p:sp>
    </p:spTree>
    <p:extLst>
      <p:ext uri="{BB962C8B-B14F-4D97-AF65-F5344CB8AC3E}">
        <p14:creationId xmlns:p14="http://schemas.microsoft.com/office/powerpoint/2010/main" val="6130069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Listen</a:t>
            </a:r>
            <a:endParaRPr lang="en-US" dirty="0"/>
          </a:p>
        </p:txBody>
      </p:sp>
      <p:sp>
        <p:nvSpPr>
          <p:cNvPr id="5" name="Content Placeholder 4"/>
          <p:cNvSpPr>
            <a:spLocks noGrp="1"/>
          </p:cNvSpPr>
          <p:nvPr>
            <p:ph sz="half" idx="2"/>
          </p:nvPr>
        </p:nvSpPr>
        <p:spPr>
          <a:xfrm>
            <a:off x="4648200" y="1447800"/>
            <a:ext cx="4267200" cy="5410200"/>
          </a:xfrm>
        </p:spPr>
        <p:txBody>
          <a:bodyPr/>
          <a:lstStyle/>
          <a:p>
            <a:pPr marL="0" indent="0">
              <a:lnSpc>
                <a:spcPct val="90000"/>
              </a:lnSpc>
              <a:spcAft>
                <a:spcPts val="1200"/>
              </a:spcAft>
              <a:buNone/>
            </a:pPr>
            <a:r>
              <a:rPr lang="en-US" altLang="en-US" sz="1800" dirty="0" smtClean="0"/>
              <a:t>When you do something for me that I can and need to do for myself, you contribute to my fear and inadequacy.</a:t>
            </a:r>
          </a:p>
          <a:p>
            <a:pPr marL="0" indent="0">
              <a:lnSpc>
                <a:spcPct val="90000"/>
              </a:lnSpc>
              <a:spcAft>
                <a:spcPts val="1200"/>
              </a:spcAft>
              <a:buNone/>
            </a:pPr>
            <a:r>
              <a:rPr lang="en-US" altLang="en-US" sz="1800" dirty="0" smtClean="0"/>
              <a:t>But when you accept as a simple fact that I do feel what I feel, no matter how irrational, then I can quit trying to convince you and get about this business of understanding what’s behind this irrational feeling.</a:t>
            </a:r>
          </a:p>
          <a:p>
            <a:pPr marL="0" indent="0">
              <a:lnSpc>
                <a:spcPct val="90000"/>
              </a:lnSpc>
              <a:spcAft>
                <a:spcPts val="1200"/>
              </a:spcAft>
              <a:buNone/>
            </a:pPr>
            <a:r>
              <a:rPr lang="en-US" altLang="en-US" sz="1800" dirty="0" smtClean="0"/>
              <a:t>And when that’s clear, the answers are obvious and I don’t need advice.  Irrational feelings make sense when we understand what’s behind them.</a:t>
            </a:r>
          </a:p>
          <a:p>
            <a:pPr marL="0" indent="0">
              <a:lnSpc>
                <a:spcPct val="90000"/>
              </a:lnSpc>
              <a:spcAft>
                <a:spcPts val="1200"/>
              </a:spcAft>
              <a:buNone/>
            </a:pPr>
            <a:r>
              <a:rPr lang="en-US" altLang="en-US" sz="1800" dirty="0" smtClean="0"/>
              <a:t>So, please listen and just hear me.</a:t>
            </a:r>
          </a:p>
          <a:p>
            <a:pPr marL="0" indent="0">
              <a:lnSpc>
                <a:spcPct val="90000"/>
              </a:lnSpc>
              <a:spcAft>
                <a:spcPts val="1200"/>
              </a:spcAft>
              <a:buNone/>
            </a:pPr>
            <a:r>
              <a:rPr lang="en-US" altLang="en-US" sz="1800" dirty="0" smtClean="0"/>
              <a:t>And if you want to talk, wait a minute for your turn – and I’ll listen to you</a:t>
            </a:r>
          </a:p>
          <a:p>
            <a:pPr marL="0" indent="0">
              <a:lnSpc>
                <a:spcPct val="90000"/>
              </a:lnSpc>
              <a:spcAft>
                <a:spcPts val="1200"/>
              </a:spcAft>
              <a:buNone/>
            </a:pPr>
            <a:r>
              <a:rPr lang="en-US" altLang="en-US" sz="1800" dirty="0" smtClean="0"/>
              <a:t>                                   -Author Unknown</a:t>
            </a:r>
          </a:p>
        </p:txBody>
      </p:sp>
      <p:sp>
        <p:nvSpPr>
          <p:cNvPr id="6" name="Content Placeholder 5"/>
          <p:cNvSpPr>
            <a:spLocks noGrp="1"/>
          </p:cNvSpPr>
          <p:nvPr>
            <p:ph sz="quarter" idx="13"/>
          </p:nvPr>
        </p:nvSpPr>
        <p:spPr>
          <a:xfrm>
            <a:off x="365760" y="1447800"/>
            <a:ext cx="4041648" cy="5257800"/>
          </a:xfrm>
        </p:spPr>
        <p:txBody>
          <a:bodyPr/>
          <a:lstStyle/>
          <a:p>
            <a:pPr marL="0" indent="0">
              <a:lnSpc>
                <a:spcPct val="90000"/>
              </a:lnSpc>
              <a:spcAft>
                <a:spcPts val="1200"/>
              </a:spcAft>
              <a:buNone/>
            </a:pPr>
            <a:r>
              <a:rPr lang="en-US" altLang="en-US" sz="1800" dirty="0" smtClean="0"/>
              <a:t>When I ask you to listen to me and you start giving me advice, you have not done what I asked.</a:t>
            </a:r>
          </a:p>
          <a:p>
            <a:pPr marL="0" indent="0">
              <a:lnSpc>
                <a:spcPct val="90000"/>
              </a:lnSpc>
              <a:spcAft>
                <a:spcPts val="1200"/>
              </a:spcAft>
              <a:buNone/>
            </a:pPr>
            <a:r>
              <a:rPr lang="en-US" altLang="en-US" sz="1800" dirty="0" smtClean="0"/>
              <a:t>When I ask you to listen to me and you begin to tell me why I shouldn’t feel that way, you are trampling on my feelings.</a:t>
            </a:r>
          </a:p>
          <a:p>
            <a:pPr marL="0" indent="0">
              <a:lnSpc>
                <a:spcPct val="90000"/>
              </a:lnSpc>
              <a:spcAft>
                <a:spcPts val="1200"/>
              </a:spcAft>
              <a:buNone/>
            </a:pPr>
            <a:r>
              <a:rPr lang="en-US" altLang="en-US" sz="1800" dirty="0" smtClean="0"/>
              <a:t>When I ask you to listen to me and you feel you have to do something to solve my problem, you have failed me, strange as that may seem.</a:t>
            </a:r>
          </a:p>
          <a:p>
            <a:pPr marL="0" indent="0">
              <a:lnSpc>
                <a:spcPct val="90000"/>
              </a:lnSpc>
              <a:spcAft>
                <a:spcPts val="1200"/>
              </a:spcAft>
              <a:buNone/>
            </a:pPr>
            <a:r>
              <a:rPr lang="en-US" altLang="en-US" sz="1800" dirty="0" smtClean="0"/>
              <a:t>Listen!  All that I asked was that you listen, not to talk or do – just hear me.</a:t>
            </a:r>
          </a:p>
          <a:p>
            <a:pPr marL="0" indent="0">
              <a:lnSpc>
                <a:spcPct val="90000"/>
              </a:lnSpc>
              <a:spcAft>
                <a:spcPts val="1200"/>
              </a:spcAft>
              <a:buNone/>
            </a:pPr>
            <a:r>
              <a:rPr lang="en-US" altLang="en-US" sz="1800" dirty="0" smtClean="0"/>
              <a:t>I can do for myself.  I’m not helpless.  Maybe discouraged and faltering, but not helpless.</a:t>
            </a:r>
            <a:endParaRPr lang="en-US" sz="1800" dirty="0"/>
          </a:p>
        </p:txBody>
      </p:sp>
    </p:spTree>
    <p:extLst>
      <p:ext uri="{BB962C8B-B14F-4D97-AF65-F5344CB8AC3E}">
        <p14:creationId xmlns:p14="http://schemas.microsoft.com/office/powerpoint/2010/main" val="8957842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smtClean="0"/>
              <a:t>Already Always Listening</a:t>
            </a:r>
            <a:endParaRPr lang="en-US" dirty="0"/>
          </a:p>
        </p:txBody>
      </p:sp>
      <p:pic>
        <p:nvPicPr>
          <p:cNvPr id="8" name="Picture 4" descr="C:\Documents and Settings\sheilar\Application Data\Microsoft\Media Catalog\Downloaded Clips\cl78\j0300529.gif"/>
          <p:cNvPicPr>
            <a:picLocks noGrp="1" noChangeAspect="1" noChangeArrowheads="1" noCrop="1"/>
          </p:cNvPicPr>
          <p:nvPr>
            <p:ph idx="1"/>
          </p:nvPr>
        </p:nvPicPr>
        <p:blipFill>
          <a:blip r:embed="rId3">
            <a:extLst>
              <a:ext uri="{28A0092B-C50C-407E-A947-70E740481C1C}">
                <a14:useLocalDpi xmlns:a14="http://schemas.microsoft.com/office/drawing/2010/main" val="0"/>
              </a:ext>
            </a:extLst>
          </a:blip>
          <a:srcRect/>
          <a:stretch>
            <a:fillRect/>
          </a:stretch>
        </p:blipFill>
        <p:spPr>
          <a:xfrm>
            <a:off x="3048000" y="2530398"/>
            <a:ext cx="3324225" cy="2270202"/>
          </a:xfrm>
        </p:spPr>
      </p:pic>
    </p:spTree>
    <p:extLst>
      <p:ext uri="{BB962C8B-B14F-4D97-AF65-F5344CB8AC3E}">
        <p14:creationId xmlns:p14="http://schemas.microsoft.com/office/powerpoint/2010/main" val="35935318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“Static”</a:t>
            </a:r>
            <a:endParaRPr lang="en-US" dirty="0"/>
          </a:p>
        </p:txBody>
      </p:sp>
      <p:sp>
        <p:nvSpPr>
          <p:cNvPr id="3" name="Content Placeholder 2"/>
          <p:cNvSpPr>
            <a:spLocks noGrp="1"/>
          </p:cNvSpPr>
          <p:nvPr>
            <p:ph idx="1"/>
          </p:nvPr>
        </p:nvSpPr>
        <p:spPr/>
        <p:txBody>
          <a:bodyPr/>
          <a:lstStyle/>
          <a:p>
            <a:pPr>
              <a:spcAft>
                <a:spcPts val="1200"/>
              </a:spcAft>
            </a:pPr>
            <a:r>
              <a:rPr lang="en-US" altLang="en-US" b="1" dirty="0" smtClean="0"/>
              <a:t>Preconceptions</a:t>
            </a:r>
            <a:r>
              <a:rPr lang="en-US" altLang="en-US" dirty="0" smtClean="0"/>
              <a:t> – People tend to hear what they expect to hear.</a:t>
            </a:r>
          </a:p>
          <a:p>
            <a:pPr>
              <a:spcAft>
                <a:spcPts val="1200"/>
              </a:spcAft>
            </a:pPr>
            <a:r>
              <a:rPr lang="en-US" altLang="en-US" b="1" dirty="0" smtClean="0"/>
              <a:t>Assumptions</a:t>
            </a:r>
            <a:r>
              <a:rPr lang="en-US" altLang="en-US" dirty="0" smtClean="0"/>
              <a:t> – You assume &amp; therefore you hear what you think you know.</a:t>
            </a:r>
          </a:p>
          <a:p>
            <a:pPr>
              <a:spcAft>
                <a:spcPts val="1200"/>
              </a:spcAft>
            </a:pPr>
            <a:r>
              <a:rPr lang="en-US" altLang="en-US" b="1" dirty="0" smtClean="0"/>
              <a:t>Prejudices</a:t>
            </a:r>
            <a:r>
              <a:rPr lang="en-US" altLang="en-US" dirty="0" smtClean="0"/>
              <a:t> – If you fervently dislike the speaker, you’ll discount what’s said.</a:t>
            </a:r>
          </a:p>
          <a:p>
            <a:pPr>
              <a:spcAft>
                <a:spcPts val="1200"/>
              </a:spcAft>
            </a:pPr>
            <a:r>
              <a:rPr lang="en-US" altLang="en-US" b="1" dirty="0" smtClean="0"/>
              <a:t>Stereotypes </a:t>
            </a:r>
            <a:r>
              <a:rPr lang="en-US" altLang="en-US" dirty="0" smtClean="0"/>
              <a:t>– People hear what they expect.</a:t>
            </a:r>
          </a:p>
          <a:p>
            <a:pPr>
              <a:spcAft>
                <a:spcPts val="1200"/>
              </a:spcAft>
            </a:pPr>
            <a:r>
              <a:rPr lang="en-US" altLang="en-US" b="1" dirty="0" smtClean="0"/>
              <a:t>Generations</a:t>
            </a:r>
            <a:r>
              <a:rPr lang="en-US" altLang="en-US" dirty="0" smtClean="0"/>
              <a:t> – Matures/Boomers/X-</a:t>
            </a:r>
            <a:r>
              <a:rPr lang="en-US" altLang="en-US" dirty="0" err="1" smtClean="0"/>
              <a:t>ers</a:t>
            </a:r>
            <a:r>
              <a:rPr lang="en-US" altLang="en-US" dirty="0" smtClean="0"/>
              <a:t>/Y-</a:t>
            </a:r>
            <a:r>
              <a:rPr lang="en-US" altLang="en-US" dirty="0" err="1" smtClean="0"/>
              <a:t>ers</a:t>
            </a:r>
            <a:endParaRPr lang="en-US" altLang="en-US" dirty="0" smtClean="0"/>
          </a:p>
          <a:p>
            <a:pPr>
              <a:spcAft>
                <a:spcPts val="1200"/>
              </a:spcAft>
            </a:pPr>
            <a:endParaRPr lang="en-US" dirty="0"/>
          </a:p>
        </p:txBody>
      </p:sp>
    </p:spTree>
    <p:extLst>
      <p:ext uri="{BB962C8B-B14F-4D97-AF65-F5344CB8AC3E}">
        <p14:creationId xmlns:p14="http://schemas.microsoft.com/office/powerpoint/2010/main" val="1912519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smtClean="0"/>
              <a:t/>
            </a:r>
            <a:br>
              <a:rPr lang="en-US" altLang="en-US" dirty="0" smtClean="0"/>
            </a:br>
            <a:r>
              <a:rPr lang="en-US" altLang="en-US" dirty="0" smtClean="0"/>
              <a:t>Can You Wait Until Friday </a:t>
            </a:r>
            <a:br>
              <a:rPr lang="en-US" altLang="en-US" dirty="0" smtClean="0"/>
            </a:br>
            <a:r>
              <a:rPr lang="en-US" altLang="en-US" dirty="0" smtClean="0"/>
              <a:t> </a:t>
            </a:r>
            <a:r>
              <a:rPr lang="en-US" altLang="en-US" sz="3200" dirty="0" smtClean="0"/>
              <a:t>By Ken Olsen   </a:t>
            </a:r>
            <a:r>
              <a:rPr lang="en-US" altLang="en-US" dirty="0" smtClean="0"/>
              <a:t/>
            </a:r>
            <a:br>
              <a:rPr lang="en-US" altLang="en-US" dirty="0" smtClean="0"/>
            </a:br>
            <a:endParaRPr lang="en-US" dirty="0"/>
          </a:p>
        </p:txBody>
      </p:sp>
      <p:sp>
        <p:nvSpPr>
          <p:cNvPr id="3" name="Content Placeholder 2"/>
          <p:cNvSpPr>
            <a:spLocks noGrp="1"/>
          </p:cNvSpPr>
          <p:nvPr>
            <p:ph idx="1"/>
          </p:nvPr>
        </p:nvSpPr>
        <p:spPr>
          <a:xfrm>
            <a:off x="457200" y="1524000"/>
            <a:ext cx="8229600" cy="4648200"/>
          </a:xfrm>
        </p:spPr>
        <p:txBody>
          <a:bodyPr/>
          <a:lstStyle/>
          <a:p>
            <a:r>
              <a:rPr lang="en-US" altLang="en-US" dirty="0" smtClean="0"/>
              <a:t>On a cold January day, a forty-three-year-old man was sworn in as chief executive of his country. By his side stood his predecessor, a famous general, who fifteen years previously had commanded his country’s armed forces in a war which resulted in a total defeat of the German nation.  The young man was brought up in the Roman Catholic faith. After the ceremony, there was a five-hour parade in his honor, and he stayed up until 3:00 a.m. celebrating.</a:t>
            </a:r>
          </a:p>
          <a:p>
            <a:endParaRPr lang="en-US" dirty="0"/>
          </a:p>
        </p:txBody>
      </p:sp>
    </p:spTree>
    <p:extLst>
      <p:ext uri="{BB962C8B-B14F-4D97-AF65-F5344CB8AC3E}">
        <p14:creationId xmlns:p14="http://schemas.microsoft.com/office/powerpoint/2010/main" val="28828294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Written Communication</a:t>
            </a:r>
            <a:br>
              <a:rPr lang="en-US" altLang="en-US" smtClean="0"/>
            </a:br>
            <a:endParaRPr lang="en-US" dirty="0"/>
          </a:p>
        </p:txBody>
      </p:sp>
      <p:sp>
        <p:nvSpPr>
          <p:cNvPr id="3" name="Content Placeholder 2"/>
          <p:cNvSpPr>
            <a:spLocks noGrp="1"/>
          </p:cNvSpPr>
          <p:nvPr>
            <p:ph idx="1"/>
          </p:nvPr>
        </p:nvSpPr>
        <p:spPr/>
        <p:txBody>
          <a:bodyPr/>
          <a:lstStyle/>
          <a:p>
            <a:r>
              <a:rPr lang="en-US" dirty="0" smtClean="0"/>
              <a:t>Written communication by a leader reflects on the leader and the organization.</a:t>
            </a:r>
          </a:p>
          <a:p>
            <a:endParaRPr lang="en-US" sz="1400" dirty="0" smtClean="0"/>
          </a:p>
          <a:p>
            <a:r>
              <a:rPr lang="en-US" dirty="0" smtClean="0"/>
              <a:t>Leaders need the ability to write clearly, and professionally while utilizing easy to understand language.</a:t>
            </a:r>
          </a:p>
          <a:p>
            <a:endParaRPr lang="en-US" sz="1400" dirty="0" smtClean="0"/>
          </a:p>
          <a:p>
            <a:r>
              <a:rPr lang="en-US" dirty="0" smtClean="0"/>
              <a:t>Writing professionally is a learned skill that improves with practice – seek out resources.</a:t>
            </a:r>
          </a:p>
          <a:p>
            <a:pPr marL="0" indent="0">
              <a:buNone/>
            </a:pPr>
            <a:r>
              <a:rPr lang="en-US" dirty="0" smtClean="0"/>
              <a:t>                                                - </a:t>
            </a:r>
            <a:r>
              <a:rPr lang="en-US" sz="1800" dirty="0" smtClean="0"/>
              <a:t>Marquis &amp; Huston (2009)</a:t>
            </a:r>
          </a:p>
          <a:p>
            <a:r>
              <a:rPr lang="en-US" dirty="0" smtClean="0"/>
              <a:t>                                                                            </a:t>
            </a:r>
            <a:endParaRPr lang="en-US" dirty="0"/>
          </a:p>
        </p:txBody>
      </p:sp>
    </p:spTree>
    <p:extLst>
      <p:ext uri="{BB962C8B-B14F-4D97-AF65-F5344CB8AC3E}">
        <p14:creationId xmlns:p14="http://schemas.microsoft.com/office/powerpoint/2010/main" val="31385601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Suggestions for Professional Correspondence</a:t>
            </a:r>
            <a:br>
              <a:rPr lang="en-US" dirty="0" smtClean="0"/>
            </a:br>
            <a:endParaRPr lang="en-US" dirty="0"/>
          </a:p>
        </p:txBody>
      </p:sp>
      <p:sp>
        <p:nvSpPr>
          <p:cNvPr id="3" name="Content Placeholder 2"/>
          <p:cNvSpPr>
            <a:spLocks noGrp="1"/>
          </p:cNvSpPr>
          <p:nvPr>
            <p:ph idx="1"/>
          </p:nvPr>
        </p:nvSpPr>
        <p:spPr>
          <a:xfrm>
            <a:off x="457200" y="1600200"/>
            <a:ext cx="8229600" cy="4648200"/>
          </a:xfrm>
        </p:spPr>
        <p:txBody>
          <a:bodyPr/>
          <a:lstStyle/>
          <a:p>
            <a:pPr>
              <a:spcAft>
                <a:spcPts val="600"/>
              </a:spcAft>
            </a:pPr>
            <a:r>
              <a:rPr lang="en-US" dirty="0" smtClean="0"/>
              <a:t>Keep the message short and concise</a:t>
            </a:r>
          </a:p>
          <a:p>
            <a:pPr>
              <a:spcAft>
                <a:spcPts val="600"/>
              </a:spcAft>
            </a:pPr>
            <a:r>
              <a:rPr lang="en-US" dirty="0" smtClean="0"/>
              <a:t>Focus on the recipient’s needs</a:t>
            </a:r>
          </a:p>
          <a:p>
            <a:pPr>
              <a:spcAft>
                <a:spcPts val="600"/>
              </a:spcAft>
            </a:pPr>
            <a:r>
              <a:rPr lang="en-US" dirty="0" smtClean="0"/>
              <a:t>Use opening paragraph to set context</a:t>
            </a:r>
          </a:p>
          <a:p>
            <a:pPr>
              <a:spcAft>
                <a:spcPts val="600"/>
              </a:spcAft>
            </a:pPr>
            <a:r>
              <a:rPr lang="en-US" dirty="0" smtClean="0"/>
              <a:t>Conclude with a brief Summary</a:t>
            </a:r>
          </a:p>
          <a:p>
            <a:pPr>
              <a:spcAft>
                <a:spcPts val="600"/>
              </a:spcAft>
            </a:pPr>
            <a:r>
              <a:rPr lang="en-US" dirty="0" smtClean="0"/>
              <a:t>Review and revise as needed</a:t>
            </a:r>
          </a:p>
          <a:p>
            <a:pPr>
              <a:spcAft>
                <a:spcPts val="600"/>
              </a:spcAft>
            </a:pPr>
            <a:r>
              <a:rPr lang="en-US" dirty="0" smtClean="0"/>
              <a:t>Use grammar and spell checks</a:t>
            </a:r>
          </a:p>
          <a:p>
            <a:pPr>
              <a:spcAft>
                <a:spcPts val="600"/>
              </a:spcAft>
            </a:pPr>
            <a:endParaRPr lang="en-US" dirty="0" smtClean="0"/>
          </a:p>
          <a:p>
            <a:pPr marL="0" indent="0">
              <a:spcAft>
                <a:spcPts val="600"/>
              </a:spcAft>
              <a:buNone/>
            </a:pPr>
            <a:r>
              <a:rPr lang="en-US" sz="1800" dirty="0" smtClean="0"/>
              <a:t>                                                                           - Marquis &amp; Huston (2009)</a:t>
            </a:r>
          </a:p>
          <a:p>
            <a:pPr>
              <a:spcAft>
                <a:spcPts val="600"/>
              </a:spcAft>
            </a:pPr>
            <a:endParaRPr lang="en-US" dirty="0"/>
          </a:p>
        </p:txBody>
      </p:sp>
    </p:spTree>
    <p:extLst>
      <p:ext uri="{BB962C8B-B14F-4D97-AF65-F5344CB8AC3E}">
        <p14:creationId xmlns:p14="http://schemas.microsoft.com/office/powerpoint/2010/main" val="37922069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Elevator Speech</a:t>
            </a:r>
            <a:endParaRPr lang="en-US" dirty="0"/>
          </a:p>
        </p:txBody>
      </p:sp>
      <p:sp>
        <p:nvSpPr>
          <p:cNvPr id="3" name="Content Placeholder 2"/>
          <p:cNvSpPr>
            <a:spLocks noGrp="1"/>
          </p:cNvSpPr>
          <p:nvPr>
            <p:ph idx="1"/>
          </p:nvPr>
        </p:nvSpPr>
        <p:spPr/>
        <p:txBody>
          <a:bodyPr/>
          <a:lstStyle/>
          <a:p>
            <a:pPr>
              <a:spcAft>
                <a:spcPts val="600"/>
              </a:spcAft>
            </a:pPr>
            <a:r>
              <a:rPr lang="en-US" dirty="0" smtClean="0"/>
              <a:t>Think about your accomplishments</a:t>
            </a:r>
          </a:p>
          <a:p>
            <a:pPr>
              <a:spcAft>
                <a:spcPts val="600"/>
              </a:spcAft>
            </a:pPr>
            <a:r>
              <a:rPr lang="en-US" dirty="0" smtClean="0"/>
              <a:t>Determine the theme</a:t>
            </a:r>
          </a:p>
          <a:p>
            <a:pPr>
              <a:spcAft>
                <a:spcPts val="600"/>
              </a:spcAft>
            </a:pPr>
            <a:r>
              <a:rPr lang="en-US" dirty="0" smtClean="0"/>
              <a:t>Narrow your story so it is brief and conversational</a:t>
            </a:r>
          </a:p>
          <a:p>
            <a:pPr>
              <a:spcAft>
                <a:spcPts val="600"/>
              </a:spcAft>
            </a:pPr>
            <a:r>
              <a:rPr lang="en-US" dirty="0" smtClean="0"/>
              <a:t>Refine, refine, refine!</a:t>
            </a:r>
          </a:p>
          <a:p>
            <a:pPr>
              <a:spcAft>
                <a:spcPts val="600"/>
              </a:spcAft>
            </a:pPr>
            <a:endParaRPr lang="en-US" dirty="0"/>
          </a:p>
          <a:p>
            <a:pPr marL="0" indent="0">
              <a:spcAft>
                <a:spcPts val="600"/>
              </a:spcAft>
              <a:buNone/>
            </a:pPr>
            <a:endParaRPr lang="en-US" dirty="0" smtClean="0"/>
          </a:p>
          <a:p>
            <a:pPr marL="0" indent="0">
              <a:spcAft>
                <a:spcPts val="600"/>
              </a:spcAft>
              <a:buNone/>
            </a:pPr>
            <a:endParaRPr lang="en-US" dirty="0" smtClean="0"/>
          </a:p>
          <a:p>
            <a:pPr>
              <a:spcAft>
                <a:spcPts val="600"/>
              </a:spcAft>
            </a:pPr>
            <a:endParaRPr lang="en-US" dirty="0" smtClean="0"/>
          </a:p>
          <a:p>
            <a:pPr>
              <a:spcAft>
                <a:spcPts val="600"/>
              </a:spcAft>
            </a:pPr>
            <a:endParaRPr lang="en-US" dirty="0"/>
          </a:p>
        </p:txBody>
      </p:sp>
    </p:spTree>
    <p:extLst>
      <p:ext uri="{BB962C8B-B14F-4D97-AF65-F5344CB8AC3E}">
        <p14:creationId xmlns:p14="http://schemas.microsoft.com/office/powerpoint/2010/main" val="1148950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lstStyle/>
          <a:p>
            <a:r>
              <a:rPr lang="en-US" dirty="0"/>
              <a:t>Objectives</a:t>
            </a:r>
            <a:br>
              <a:rPr lang="en-US" dirty="0"/>
            </a:br>
            <a:endParaRPr lang="en-US" dirty="0"/>
          </a:p>
        </p:txBody>
      </p:sp>
      <p:sp>
        <p:nvSpPr>
          <p:cNvPr id="3" name="Content Placeholder 2"/>
          <p:cNvSpPr>
            <a:spLocks noGrp="1"/>
          </p:cNvSpPr>
          <p:nvPr>
            <p:ph idx="1"/>
          </p:nvPr>
        </p:nvSpPr>
        <p:spPr/>
        <p:txBody>
          <a:bodyPr/>
          <a:lstStyle/>
          <a:p>
            <a:pPr>
              <a:spcAft>
                <a:spcPts val="600"/>
              </a:spcAft>
            </a:pPr>
            <a:r>
              <a:rPr lang="en-US" dirty="0" smtClean="0"/>
              <a:t>List </a:t>
            </a:r>
            <a:r>
              <a:rPr lang="en-US" dirty="0"/>
              <a:t>two barriers to effective communication</a:t>
            </a:r>
          </a:p>
          <a:p>
            <a:pPr>
              <a:spcAft>
                <a:spcPts val="600"/>
              </a:spcAft>
            </a:pPr>
            <a:r>
              <a:rPr lang="en-US" dirty="0"/>
              <a:t>List two methods to assure effective communication has occurred</a:t>
            </a:r>
          </a:p>
          <a:p>
            <a:pPr>
              <a:spcAft>
                <a:spcPts val="600"/>
              </a:spcAft>
            </a:pPr>
            <a:r>
              <a:rPr lang="en-US" dirty="0"/>
              <a:t>Recognize the significant value that mastering the skill of communication will make in your growth as a leader</a:t>
            </a:r>
          </a:p>
        </p:txBody>
      </p:sp>
    </p:spTree>
    <p:extLst>
      <p:ext uri="{BB962C8B-B14F-4D97-AF65-F5344CB8AC3E}">
        <p14:creationId xmlns:p14="http://schemas.microsoft.com/office/powerpoint/2010/main" val="14194691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S-BAR</a:t>
            </a:r>
            <a:endParaRPr lang="en-US" altLang="en-US" dirty="0"/>
          </a:p>
        </p:txBody>
      </p:sp>
      <p:sp>
        <p:nvSpPr>
          <p:cNvPr id="3" name="Content Placeholder 2"/>
          <p:cNvSpPr>
            <a:spLocks noGrp="1"/>
          </p:cNvSpPr>
          <p:nvPr>
            <p:ph idx="1"/>
          </p:nvPr>
        </p:nvSpPr>
        <p:spPr>
          <a:xfrm>
            <a:off x="457200" y="1524000"/>
            <a:ext cx="8382000" cy="4648200"/>
          </a:xfrm>
        </p:spPr>
        <p:txBody>
          <a:bodyPr/>
          <a:lstStyle/>
          <a:p>
            <a:pPr marL="0" indent="0">
              <a:buNone/>
            </a:pPr>
            <a:r>
              <a:rPr lang="en-US" altLang="en-US" b="1" dirty="0" smtClean="0"/>
              <a:t>Situation:</a:t>
            </a:r>
            <a:r>
              <a:rPr lang="en-US" altLang="en-US" dirty="0" smtClean="0"/>
              <a:t>      Briefly state the issue</a:t>
            </a:r>
          </a:p>
          <a:p>
            <a:pPr marL="0" indent="0">
              <a:buNone/>
            </a:pPr>
            <a:endParaRPr lang="en-US" altLang="en-US" dirty="0" smtClean="0"/>
          </a:p>
          <a:p>
            <a:pPr marL="0" indent="0">
              <a:buNone/>
            </a:pPr>
            <a:r>
              <a:rPr lang="en-US" altLang="en-US" b="1" dirty="0" smtClean="0"/>
              <a:t>Background:</a:t>
            </a:r>
            <a:r>
              <a:rPr lang="en-US" altLang="en-US" dirty="0" smtClean="0"/>
              <a:t> Describe background or context</a:t>
            </a:r>
          </a:p>
          <a:p>
            <a:pPr marL="0" indent="0">
              <a:buNone/>
            </a:pPr>
            <a:endParaRPr lang="en-US" altLang="en-US" dirty="0" smtClean="0"/>
          </a:p>
          <a:p>
            <a:pPr marL="0" indent="0">
              <a:buNone/>
            </a:pPr>
            <a:r>
              <a:rPr lang="en-US" altLang="en-US" b="1" dirty="0" smtClean="0"/>
              <a:t>Assessment:</a:t>
            </a:r>
            <a:r>
              <a:rPr lang="en-US" altLang="en-US" dirty="0" smtClean="0"/>
              <a:t>   State what you think the problem is</a:t>
            </a:r>
          </a:p>
          <a:p>
            <a:pPr marL="0" indent="0">
              <a:buNone/>
            </a:pPr>
            <a:endParaRPr lang="en-US" altLang="en-US" dirty="0" smtClean="0"/>
          </a:p>
          <a:p>
            <a:pPr marL="0" indent="0">
              <a:buNone/>
            </a:pPr>
            <a:r>
              <a:rPr lang="en-US" altLang="en-US" b="1" dirty="0" smtClean="0"/>
              <a:t>Recommendation:</a:t>
            </a:r>
            <a:r>
              <a:rPr lang="en-US" altLang="en-US" dirty="0" smtClean="0"/>
              <a:t> What you would do to address problem</a:t>
            </a:r>
          </a:p>
          <a:p>
            <a:pPr marL="0" indent="0">
              <a:buNone/>
            </a:pPr>
            <a:endParaRPr lang="en-US" altLang="en-US" dirty="0" smtClean="0"/>
          </a:p>
          <a:p>
            <a:pPr marL="0" indent="0">
              <a:buNone/>
            </a:pPr>
            <a:r>
              <a:rPr lang="en-US" altLang="en-US" sz="1800" dirty="0" smtClean="0"/>
              <a:t>                                                                        - Haig, </a:t>
            </a:r>
            <a:r>
              <a:rPr lang="en-US" altLang="en-US" sz="1800" dirty="0" err="1" smtClean="0"/>
              <a:t>Sutten</a:t>
            </a:r>
            <a:r>
              <a:rPr lang="en-US" altLang="en-US" sz="1800" dirty="0" smtClean="0"/>
              <a:t> &amp; Whittington (2006)</a:t>
            </a:r>
          </a:p>
          <a:p>
            <a:pPr marL="0" indent="0">
              <a:buNone/>
            </a:pPr>
            <a:endParaRPr lang="en-US" altLang="en-US" dirty="0" smtClean="0"/>
          </a:p>
          <a:p>
            <a:pPr marL="0" indent="0">
              <a:buNone/>
            </a:pPr>
            <a:r>
              <a:rPr lang="en-US" altLang="en-US" dirty="0" smtClean="0"/>
              <a:t>                                                        </a:t>
            </a:r>
            <a:endParaRPr lang="en-US" altLang="en-US" dirty="0"/>
          </a:p>
        </p:txBody>
      </p:sp>
    </p:spTree>
    <p:extLst>
      <p:ext uri="{BB962C8B-B14F-4D97-AF65-F5344CB8AC3E}">
        <p14:creationId xmlns:p14="http://schemas.microsoft.com/office/powerpoint/2010/main" val="41884566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Written Communication</a:t>
            </a:r>
            <a:endParaRPr lang="en-US" dirty="0"/>
          </a:p>
        </p:txBody>
      </p:sp>
      <p:sp>
        <p:nvSpPr>
          <p:cNvPr id="3" name="Content Placeholder 2"/>
          <p:cNvSpPr>
            <a:spLocks noGrp="1"/>
          </p:cNvSpPr>
          <p:nvPr>
            <p:ph idx="1"/>
          </p:nvPr>
        </p:nvSpPr>
        <p:spPr/>
        <p:txBody>
          <a:bodyPr/>
          <a:lstStyle/>
          <a:p>
            <a:r>
              <a:rPr lang="en-US" dirty="0" smtClean="0"/>
              <a:t>What happens if body language and feelings are taken out of communication?</a:t>
            </a:r>
          </a:p>
          <a:p>
            <a:pPr lvl="1"/>
            <a:endParaRPr lang="en-US" sz="1600" dirty="0" smtClean="0"/>
          </a:p>
          <a:p>
            <a:pPr lvl="1"/>
            <a:r>
              <a:rPr lang="en-US" dirty="0" smtClean="0"/>
              <a:t>E-mail</a:t>
            </a:r>
          </a:p>
          <a:p>
            <a:pPr lvl="1"/>
            <a:r>
              <a:rPr lang="en-US" dirty="0" smtClean="0"/>
              <a:t>Twitter</a:t>
            </a:r>
          </a:p>
          <a:p>
            <a:pPr lvl="1"/>
            <a:r>
              <a:rPr lang="en-US" dirty="0" smtClean="0"/>
              <a:t>Facebook</a:t>
            </a:r>
          </a:p>
          <a:p>
            <a:pPr lvl="1"/>
            <a:r>
              <a:rPr lang="en-US" dirty="0" smtClean="0"/>
              <a:t>Snap Chat</a:t>
            </a:r>
          </a:p>
          <a:p>
            <a:pPr lvl="1"/>
            <a:endParaRPr lang="en-US" sz="1600" dirty="0" smtClean="0"/>
          </a:p>
          <a:p>
            <a:pPr lvl="1"/>
            <a:r>
              <a:rPr lang="en-US" dirty="0" smtClean="0"/>
              <a:t>Twitter</a:t>
            </a:r>
          </a:p>
          <a:p>
            <a:endParaRPr lang="en-US" dirty="0"/>
          </a:p>
        </p:txBody>
      </p:sp>
    </p:spTree>
    <p:extLst>
      <p:ext uri="{BB962C8B-B14F-4D97-AF65-F5344CB8AC3E}">
        <p14:creationId xmlns:p14="http://schemas.microsoft.com/office/powerpoint/2010/main" val="42151525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Written Communication</a:t>
            </a:r>
            <a:endParaRPr lang="en-US" dirty="0"/>
          </a:p>
        </p:txBody>
      </p:sp>
      <p:sp>
        <p:nvSpPr>
          <p:cNvPr id="3" name="Content Placeholder 2"/>
          <p:cNvSpPr>
            <a:spLocks noGrp="1"/>
          </p:cNvSpPr>
          <p:nvPr>
            <p:ph idx="1"/>
          </p:nvPr>
        </p:nvSpPr>
        <p:spPr/>
        <p:txBody>
          <a:bodyPr/>
          <a:lstStyle/>
          <a:p>
            <a:r>
              <a:rPr lang="en-US" altLang="en-US" dirty="0" smtClean="0"/>
              <a:t>E-mail is appropriate for brief informational items and Announcements.</a:t>
            </a:r>
          </a:p>
          <a:p>
            <a:r>
              <a:rPr lang="en-US" altLang="en-US" dirty="0" smtClean="0"/>
              <a:t>It is not appropriate for difficult conversations.</a:t>
            </a:r>
          </a:p>
          <a:p>
            <a:r>
              <a:rPr lang="en-US" altLang="en-US" dirty="0" smtClean="0"/>
              <a:t>If chain is more than three responses, pick up the phone or schedule a meeting.</a:t>
            </a:r>
          </a:p>
          <a:p>
            <a:r>
              <a:rPr lang="en-US" altLang="en-US" dirty="0" smtClean="0"/>
              <a:t>Make sure the impression it leaves is positive – check spelling and grammar.</a:t>
            </a:r>
          </a:p>
          <a:p>
            <a:endParaRPr lang="en-US" dirty="0"/>
          </a:p>
        </p:txBody>
      </p:sp>
    </p:spTree>
    <p:extLst>
      <p:ext uri="{BB962C8B-B14F-4D97-AF65-F5344CB8AC3E}">
        <p14:creationId xmlns:p14="http://schemas.microsoft.com/office/powerpoint/2010/main" val="28905337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Written Communication</a:t>
            </a:r>
            <a:endParaRPr lang="en-US" dirty="0"/>
          </a:p>
        </p:txBody>
      </p:sp>
      <p:sp>
        <p:nvSpPr>
          <p:cNvPr id="3" name="Content Placeholder 2"/>
          <p:cNvSpPr>
            <a:spLocks noGrp="1"/>
          </p:cNvSpPr>
          <p:nvPr>
            <p:ph idx="1"/>
          </p:nvPr>
        </p:nvSpPr>
        <p:spPr/>
        <p:txBody>
          <a:bodyPr/>
          <a:lstStyle/>
          <a:p>
            <a:r>
              <a:rPr lang="en-US" altLang="en-US" dirty="0" smtClean="0"/>
              <a:t>Face book is public and accessible to everyone.</a:t>
            </a:r>
          </a:p>
          <a:p>
            <a:endParaRPr lang="en-US" altLang="en-US" sz="1800" dirty="0" smtClean="0"/>
          </a:p>
          <a:p>
            <a:r>
              <a:rPr lang="en-US" altLang="en-US" dirty="0" smtClean="0"/>
              <a:t>Employers routinely run searches on Face book to obtain information on employees and potential hires.</a:t>
            </a:r>
          </a:p>
          <a:p>
            <a:endParaRPr lang="en-US" altLang="en-US" sz="1800" dirty="0" smtClean="0"/>
          </a:p>
          <a:p>
            <a:r>
              <a:rPr lang="en-US" altLang="en-US" dirty="0" smtClean="0"/>
              <a:t>Be aware of what you post or tweet and remember that confidentiality requirements apply to these venues.</a:t>
            </a:r>
          </a:p>
          <a:p>
            <a:endParaRPr lang="en-US" altLang="en-US" dirty="0"/>
          </a:p>
        </p:txBody>
      </p:sp>
    </p:spTree>
    <p:extLst>
      <p:ext uri="{BB962C8B-B14F-4D97-AF65-F5344CB8AC3E}">
        <p14:creationId xmlns:p14="http://schemas.microsoft.com/office/powerpoint/2010/main" val="31967286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Reading</a:t>
            </a:r>
            <a:endParaRPr lang="en-US" dirty="0"/>
          </a:p>
        </p:txBody>
      </p:sp>
      <p:sp>
        <p:nvSpPr>
          <p:cNvPr id="3" name="Content Placeholder 2"/>
          <p:cNvSpPr>
            <a:spLocks noGrp="1"/>
          </p:cNvSpPr>
          <p:nvPr>
            <p:ph idx="1"/>
          </p:nvPr>
        </p:nvSpPr>
        <p:spPr/>
        <p:txBody>
          <a:bodyPr/>
          <a:lstStyle/>
          <a:p>
            <a:r>
              <a:rPr lang="en-US" dirty="0" smtClean="0"/>
              <a:t>Continue to learn by reading.</a:t>
            </a:r>
          </a:p>
          <a:p>
            <a:r>
              <a:rPr lang="en-US" dirty="0" smtClean="0"/>
              <a:t>Read broadly and learn from many disciplines beyond clinical practice.</a:t>
            </a:r>
          </a:p>
          <a:p>
            <a:r>
              <a:rPr lang="en-US" dirty="0" smtClean="0"/>
              <a:t>Ask questions, nurture independence and critical thinking.</a:t>
            </a:r>
          </a:p>
          <a:p>
            <a:r>
              <a:rPr lang="en-US" dirty="0" smtClean="0"/>
              <a:t>Reading inspirational work like poetry or self help books has a positive effect on our nervous system.</a:t>
            </a:r>
          </a:p>
          <a:p>
            <a:pPr marL="0" indent="0">
              <a:buNone/>
            </a:pPr>
            <a:r>
              <a:rPr lang="en-US" sz="1800" dirty="0" smtClean="0"/>
              <a:t>					- Crowell (2011)</a:t>
            </a:r>
          </a:p>
          <a:p>
            <a:endParaRPr lang="en-US" dirty="0" smtClean="0"/>
          </a:p>
          <a:p>
            <a:endParaRPr lang="en-US" dirty="0"/>
          </a:p>
        </p:txBody>
      </p:sp>
    </p:spTree>
    <p:extLst>
      <p:ext uri="{BB962C8B-B14F-4D97-AF65-F5344CB8AC3E}">
        <p14:creationId xmlns:p14="http://schemas.microsoft.com/office/powerpoint/2010/main" val="14347809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Summary</a:t>
            </a:r>
            <a:br>
              <a:rPr lang="en-US" altLang="en-US" smtClean="0"/>
            </a:br>
            <a:endParaRPr lang="en-US" dirty="0"/>
          </a:p>
        </p:txBody>
      </p:sp>
      <p:sp>
        <p:nvSpPr>
          <p:cNvPr id="3" name="Content Placeholder 2"/>
          <p:cNvSpPr>
            <a:spLocks noGrp="1"/>
          </p:cNvSpPr>
          <p:nvPr>
            <p:ph idx="1"/>
          </p:nvPr>
        </p:nvSpPr>
        <p:spPr/>
        <p:txBody>
          <a:bodyPr/>
          <a:lstStyle/>
          <a:p>
            <a:pPr marL="514350" indent="-514350">
              <a:spcAft>
                <a:spcPts val="600"/>
              </a:spcAft>
              <a:buFont typeface="+mj-lt"/>
              <a:buAutoNum type="arabicPeriod"/>
            </a:pPr>
            <a:r>
              <a:rPr lang="en-US" dirty="0" smtClean="0"/>
              <a:t>Nurse Leaders are made and not born.</a:t>
            </a:r>
          </a:p>
          <a:p>
            <a:pPr marL="514350" indent="-514350">
              <a:spcAft>
                <a:spcPts val="600"/>
              </a:spcAft>
              <a:buFont typeface="+mj-lt"/>
              <a:buAutoNum type="arabicPeriod"/>
            </a:pPr>
            <a:r>
              <a:rPr lang="en-US" dirty="0" smtClean="0"/>
              <a:t>Listen “for real.”</a:t>
            </a:r>
          </a:p>
          <a:p>
            <a:pPr marL="514350" indent="-514350">
              <a:spcAft>
                <a:spcPts val="600"/>
              </a:spcAft>
              <a:buFont typeface="+mj-lt"/>
              <a:buAutoNum type="arabicPeriod"/>
            </a:pPr>
            <a:r>
              <a:rPr lang="en-US" dirty="0" smtClean="0"/>
              <a:t>Practice and observation are the best tools to learn effective communication skills.</a:t>
            </a:r>
          </a:p>
          <a:p>
            <a:pPr marL="514350" indent="-514350">
              <a:spcAft>
                <a:spcPts val="600"/>
              </a:spcAft>
              <a:buFont typeface="+mj-lt"/>
              <a:buAutoNum type="arabicPeriod"/>
            </a:pPr>
            <a:r>
              <a:rPr lang="en-US" dirty="0" smtClean="0"/>
              <a:t>Work toward win/win situations when possible and remain true to yourself when it is not.</a:t>
            </a:r>
          </a:p>
          <a:p>
            <a:pPr marL="514350" indent="-514350">
              <a:spcAft>
                <a:spcPts val="600"/>
              </a:spcAft>
              <a:buFont typeface="+mj-lt"/>
              <a:buAutoNum type="arabicPeriod"/>
            </a:pPr>
            <a:r>
              <a:rPr lang="en-US" dirty="0" smtClean="0"/>
              <a:t>Embrace your accountability as a leader-You are always on stage!</a:t>
            </a:r>
          </a:p>
          <a:p>
            <a:pPr marL="514350" indent="-514350">
              <a:spcAft>
                <a:spcPts val="600"/>
              </a:spcAft>
              <a:buFont typeface="+mj-lt"/>
              <a:buAutoNum type="arabicPeriod"/>
            </a:pPr>
            <a:endParaRPr lang="en-US" dirty="0"/>
          </a:p>
        </p:txBody>
      </p:sp>
    </p:spTree>
    <p:extLst>
      <p:ext uri="{BB962C8B-B14F-4D97-AF65-F5344CB8AC3E}">
        <p14:creationId xmlns:p14="http://schemas.microsoft.com/office/powerpoint/2010/main" val="3618220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648200"/>
          </a:xfrm>
        </p:spPr>
        <p:txBody>
          <a:bodyPr/>
          <a:lstStyle/>
          <a:p>
            <a:pPr algn="ctr" eaLnBrk="1" hangingPunct="1">
              <a:buFontTx/>
              <a:buNone/>
              <a:defRPr/>
            </a:pPr>
            <a:r>
              <a:rPr lang="en-US" sz="4400" dirty="0" smtClean="0">
                <a:effectLst>
                  <a:outerShdw blurRad="38100" dist="38100" dir="2700000" algn="tl">
                    <a:srgbClr val="000000">
                      <a:alpha val="43137"/>
                    </a:srgbClr>
                  </a:outerShdw>
                </a:effectLst>
              </a:rPr>
              <a:t>“Seek first to understand,</a:t>
            </a:r>
          </a:p>
          <a:p>
            <a:pPr algn="ctr" eaLnBrk="1" hangingPunct="1">
              <a:buFontTx/>
              <a:buNone/>
              <a:defRPr/>
            </a:pPr>
            <a:r>
              <a:rPr lang="en-US" sz="4400" dirty="0" smtClean="0">
                <a:effectLst>
                  <a:outerShdw blurRad="38100" dist="38100" dir="2700000" algn="tl">
                    <a:srgbClr val="000000">
                      <a:alpha val="43137"/>
                    </a:srgbClr>
                  </a:outerShdw>
                </a:effectLst>
              </a:rPr>
              <a:t>Then to be understood”</a:t>
            </a:r>
          </a:p>
          <a:p>
            <a:pPr eaLnBrk="1" hangingPunct="1">
              <a:buFontTx/>
              <a:buNone/>
              <a:defRPr/>
            </a:pPr>
            <a:endParaRPr lang="en-US" dirty="0" smtClean="0">
              <a:effectLst>
                <a:outerShdw blurRad="38100" dist="38100" dir="2700000" algn="tl">
                  <a:srgbClr val="000000">
                    <a:alpha val="43137"/>
                  </a:srgbClr>
                </a:outerShdw>
              </a:effectLst>
              <a:latin typeface="Palatino Linotype" pitchFamily="18" charset="0"/>
            </a:endParaRPr>
          </a:p>
          <a:p>
            <a:pPr eaLnBrk="1" hangingPunct="1">
              <a:buFontTx/>
              <a:buNone/>
              <a:defRPr/>
            </a:pPr>
            <a:endParaRPr lang="en-US" dirty="0" smtClean="0">
              <a:latin typeface="Palatino Linotype" pitchFamily="18" charset="0"/>
            </a:endParaRPr>
          </a:p>
          <a:p>
            <a:pPr eaLnBrk="1" hangingPunct="1">
              <a:buFontTx/>
              <a:buNone/>
              <a:defRPr/>
            </a:pPr>
            <a:endParaRPr lang="en-US" dirty="0" smtClean="0">
              <a:latin typeface="Palatino Linotype" pitchFamily="18" charset="0"/>
            </a:endParaRPr>
          </a:p>
          <a:p>
            <a:pPr eaLnBrk="1" hangingPunct="1">
              <a:buFontTx/>
              <a:buNone/>
              <a:defRPr/>
            </a:pPr>
            <a:r>
              <a:rPr lang="en-US" dirty="0" smtClean="0"/>
              <a:t>                                                          (Covey, 1989)</a:t>
            </a:r>
          </a:p>
          <a:p>
            <a:pPr marL="0" indent="0" algn="ctr">
              <a:buNone/>
            </a:pPr>
            <a:endParaRPr lang="en-US" dirty="0"/>
          </a:p>
        </p:txBody>
      </p:sp>
    </p:spTree>
    <p:extLst>
      <p:ext uri="{BB962C8B-B14F-4D97-AF65-F5344CB8AC3E}">
        <p14:creationId xmlns:p14="http://schemas.microsoft.com/office/powerpoint/2010/main" val="28144774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71800"/>
            <a:ext cx="8229600" cy="990600"/>
          </a:xfrm>
        </p:spPr>
        <p:txBody>
          <a:bodyPr/>
          <a:lstStyle/>
          <a:p>
            <a:r>
              <a:rPr lang="en-US" sz="4400" dirty="0" smtClean="0">
                <a:solidFill>
                  <a:schemeClr val="tx1"/>
                </a:solidFill>
              </a:rPr>
              <a:t>Questions?</a:t>
            </a:r>
            <a:endParaRPr lang="en-US" sz="4400" dirty="0">
              <a:solidFill>
                <a:schemeClr val="tx1"/>
              </a:solidFill>
            </a:endParaRPr>
          </a:p>
        </p:txBody>
      </p:sp>
    </p:spTree>
    <p:extLst>
      <p:ext uri="{BB962C8B-B14F-4D97-AF65-F5344CB8AC3E}">
        <p14:creationId xmlns:p14="http://schemas.microsoft.com/office/powerpoint/2010/main" val="19582706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304800" y="1447800"/>
            <a:ext cx="8534400" cy="4648200"/>
          </a:xfrm>
        </p:spPr>
        <p:txBody>
          <a:bodyPr/>
          <a:lstStyle/>
          <a:p>
            <a:pPr eaLnBrk="1" hangingPunct="1">
              <a:spcAft>
                <a:spcPct val="0"/>
              </a:spcAft>
              <a:buClrTx/>
              <a:buFontTx/>
              <a:buNone/>
            </a:pPr>
            <a:r>
              <a:rPr lang="en-US" altLang="en-US" sz="1600" dirty="0" err="1">
                <a:solidFill>
                  <a:schemeClr val="tx1"/>
                </a:solidFill>
              </a:rPr>
              <a:t>Bradberry</a:t>
            </a:r>
            <a:r>
              <a:rPr lang="en-US" altLang="en-US" sz="1600" dirty="0">
                <a:solidFill>
                  <a:schemeClr val="tx1"/>
                </a:solidFill>
              </a:rPr>
              <a:t>, T., &amp; Greaves, J. (2009). </a:t>
            </a:r>
            <a:r>
              <a:rPr lang="en-US" altLang="en-US" sz="1600" i="1" dirty="0">
                <a:solidFill>
                  <a:schemeClr val="tx1"/>
                </a:solidFill>
              </a:rPr>
              <a:t>Emotional intelligence 2.0. </a:t>
            </a:r>
            <a:r>
              <a:rPr lang="en-US" altLang="en-US" sz="1600" dirty="0" smtClean="0">
                <a:solidFill>
                  <a:schemeClr val="tx1"/>
                </a:solidFill>
              </a:rPr>
              <a:t>Talent Smart</a:t>
            </a:r>
            <a:r>
              <a:rPr lang="en-US" altLang="en-US" sz="1600" dirty="0">
                <a:solidFill>
                  <a:schemeClr val="tx1"/>
                </a:solidFill>
              </a:rPr>
              <a:t>. San Diego, CA.</a:t>
            </a:r>
          </a:p>
          <a:p>
            <a:pPr eaLnBrk="1" hangingPunct="1">
              <a:spcAft>
                <a:spcPct val="0"/>
              </a:spcAft>
              <a:buClrTx/>
              <a:buFontTx/>
              <a:buNone/>
            </a:pPr>
            <a:r>
              <a:rPr lang="en-US" altLang="en-US" sz="1600" dirty="0" smtClean="0">
                <a:solidFill>
                  <a:schemeClr val="tx1"/>
                </a:solidFill>
              </a:rPr>
              <a:t>Crowell</a:t>
            </a:r>
            <a:r>
              <a:rPr lang="en-US" altLang="en-US" sz="1600" dirty="0">
                <a:solidFill>
                  <a:schemeClr val="tx1"/>
                </a:solidFill>
              </a:rPr>
              <a:t>, D. M., (2011). </a:t>
            </a:r>
            <a:r>
              <a:rPr lang="en-US" altLang="en-US" sz="1600" i="1" dirty="0">
                <a:solidFill>
                  <a:schemeClr val="tx1"/>
                </a:solidFill>
              </a:rPr>
              <a:t>Complexity leadership: nursing’s role in health care delivery. </a:t>
            </a:r>
            <a:r>
              <a:rPr lang="en-US" altLang="en-US" sz="1600" dirty="0">
                <a:solidFill>
                  <a:schemeClr val="tx1"/>
                </a:solidFill>
              </a:rPr>
              <a:t>A. Davis Company. Philadelphia, PA.</a:t>
            </a:r>
          </a:p>
          <a:p>
            <a:pPr eaLnBrk="1" hangingPunct="1">
              <a:spcAft>
                <a:spcPct val="0"/>
              </a:spcAft>
              <a:buClrTx/>
              <a:buFontTx/>
              <a:buNone/>
            </a:pPr>
            <a:r>
              <a:rPr lang="en-US" altLang="en-US" sz="1600" dirty="0" smtClean="0">
                <a:solidFill>
                  <a:schemeClr val="tx1"/>
                </a:solidFill>
              </a:rPr>
              <a:t>Haig</a:t>
            </a:r>
            <a:r>
              <a:rPr lang="en-US" altLang="en-US" sz="1600" dirty="0">
                <a:solidFill>
                  <a:schemeClr val="tx1"/>
                </a:solidFill>
              </a:rPr>
              <a:t>, K. M.,  </a:t>
            </a:r>
            <a:r>
              <a:rPr lang="en-US" altLang="en-US" sz="1600" dirty="0" err="1">
                <a:solidFill>
                  <a:schemeClr val="tx1"/>
                </a:solidFill>
              </a:rPr>
              <a:t>Sutten</a:t>
            </a:r>
            <a:r>
              <a:rPr lang="en-US" altLang="en-US" sz="1600" dirty="0">
                <a:solidFill>
                  <a:schemeClr val="tx1"/>
                </a:solidFill>
              </a:rPr>
              <a:t>, S., &amp; Whittington, J. (2006.) SBAR: A shared mental model for improving a communication between clinicians. </a:t>
            </a:r>
            <a:r>
              <a:rPr lang="en-US" altLang="en-US" sz="1600" i="1" dirty="0">
                <a:solidFill>
                  <a:schemeClr val="tx1"/>
                </a:solidFill>
              </a:rPr>
              <a:t>Joint Commission Journal on Quality and Patient Safety, 32(6), 167-175.</a:t>
            </a:r>
          </a:p>
          <a:p>
            <a:pPr eaLnBrk="1" hangingPunct="1">
              <a:spcAft>
                <a:spcPct val="0"/>
              </a:spcAft>
              <a:buClrTx/>
              <a:buFontTx/>
              <a:buNone/>
            </a:pPr>
            <a:r>
              <a:rPr lang="en-US" altLang="en-US" sz="1600" dirty="0" err="1" smtClean="0">
                <a:solidFill>
                  <a:schemeClr val="tx1"/>
                </a:solidFill>
              </a:rPr>
              <a:t>Maister</a:t>
            </a:r>
            <a:r>
              <a:rPr lang="en-US" altLang="en-US" sz="1600" dirty="0">
                <a:solidFill>
                  <a:schemeClr val="tx1"/>
                </a:solidFill>
              </a:rPr>
              <a:t>, D. H., Green, C. H., &amp; </a:t>
            </a:r>
            <a:r>
              <a:rPr lang="en-US" altLang="en-US" sz="1600" dirty="0" err="1">
                <a:solidFill>
                  <a:schemeClr val="tx1"/>
                </a:solidFill>
              </a:rPr>
              <a:t>Galford</a:t>
            </a:r>
            <a:r>
              <a:rPr lang="en-US" altLang="en-US" sz="1600" dirty="0">
                <a:solidFill>
                  <a:schemeClr val="tx1"/>
                </a:solidFill>
              </a:rPr>
              <a:t>, R. M. (2001). </a:t>
            </a:r>
            <a:r>
              <a:rPr lang="en-US" altLang="en-US" sz="1600" i="1" dirty="0">
                <a:solidFill>
                  <a:schemeClr val="tx1"/>
                </a:solidFill>
              </a:rPr>
              <a:t>The trusted </a:t>
            </a:r>
            <a:r>
              <a:rPr lang="en-US" altLang="en-US" sz="1600" i="1" dirty="0" smtClean="0">
                <a:solidFill>
                  <a:schemeClr val="tx1"/>
                </a:solidFill>
              </a:rPr>
              <a:t>advisor. </a:t>
            </a:r>
            <a:r>
              <a:rPr lang="en-US" altLang="en-US" sz="1600" dirty="0" smtClean="0">
                <a:solidFill>
                  <a:schemeClr val="tx1"/>
                </a:solidFill>
              </a:rPr>
              <a:t>Free </a:t>
            </a:r>
            <a:r>
              <a:rPr lang="en-US" altLang="en-US" sz="1600" dirty="0">
                <a:solidFill>
                  <a:schemeClr val="tx1"/>
                </a:solidFill>
              </a:rPr>
              <a:t>Press. New York</a:t>
            </a:r>
            <a:r>
              <a:rPr lang="en-US" altLang="en-US" sz="1600" dirty="0" smtClean="0">
                <a:solidFill>
                  <a:schemeClr val="tx1"/>
                </a:solidFill>
              </a:rPr>
              <a:t>.</a:t>
            </a:r>
          </a:p>
          <a:p>
            <a:pPr eaLnBrk="1" hangingPunct="1">
              <a:spcAft>
                <a:spcPct val="0"/>
              </a:spcAft>
              <a:buClrTx/>
              <a:buFontTx/>
              <a:buNone/>
            </a:pPr>
            <a:r>
              <a:rPr lang="en-US" altLang="en-US" sz="1600" dirty="0" smtClean="0">
                <a:solidFill>
                  <a:schemeClr val="tx1"/>
                </a:solidFill>
              </a:rPr>
              <a:t>Marquis</a:t>
            </a:r>
            <a:r>
              <a:rPr lang="en-US" altLang="en-US" sz="1600" dirty="0">
                <a:solidFill>
                  <a:schemeClr val="tx1"/>
                </a:solidFill>
              </a:rPr>
              <a:t>., B. L., &amp; Huston, C. J., (2009). </a:t>
            </a:r>
            <a:r>
              <a:rPr lang="en-US" altLang="en-US" sz="1600" i="1" dirty="0">
                <a:solidFill>
                  <a:schemeClr val="tx1"/>
                </a:solidFill>
              </a:rPr>
              <a:t>Leadership roles and management functions in nursing. Theory and application. </a:t>
            </a:r>
            <a:r>
              <a:rPr lang="en-US" altLang="en-US" sz="1600" dirty="0">
                <a:solidFill>
                  <a:schemeClr val="tx1"/>
                </a:solidFill>
              </a:rPr>
              <a:t>Lippincott Williams &amp; Wilkins. Philadelphia.</a:t>
            </a:r>
          </a:p>
          <a:p>
            <a:pPr eaLnBrk="1" hangingPunct="1">
              <a:spcAft>
                <a:spcPct val="0"/>
              </a:spcAft>
              <a:buClrTx/>
              <a:buFontTx/>
              <a:buNone/>
            </a:pPr>
            <a:r>
              <a:rPr lang="en-US" altLang="en-US" sz="1600" dirty="0">
                <a:solidFill>
                  <a:schemeClr val="tx1"/>
                </a:solidFill>
              </a:rPr>
              <a:t>McClain, G., &amp; Romaine, D. S. (2002). </a:t>
            </a:r>
            <a:r>
              <a:rPr lang="en-US" altLang="en-US" sz="1600" i="1" dirty="0">
                <a:solidFill>
                  <a:schemeClr val="tx1"/>
                </a:solidFill>
              </a:rPr>
              <a:t>The</a:t>
            </a:r>
            <a:r>
              <a:rPr lang="en-US" altLang="en-US" sz="1600" dirty="0">
                <a:solidFill>
                  <a:schemeClr val="tx1"/>
                </a:solidFill>
              </a:rPr>
              <a:t> </a:t>
            </a:r>
            <a:r>
              <a:rPr lang="en-US" altLang="en-US" sz="1600" i="1" dirty="0">
                <a:solidFill>
                  <a:schemeClr val="tx1"/>
                </a:solidFill>
              </a:rPr>
              <a:t>everything managing people book.</a:t>
            </a:r>
            <a:r>
              <a:rPr lang="en-US" altLang="en-US" sz="1600" dirty="0">
                <a:solidFill>
                  <a:schemeClr val="tx1"/>
                </a:solidFill>
              </a:rPr>
              <a:t> Adams Media Corporation. Avon, Massachusetts. Pp. 135-166.</a:t>
            </a:r>
          </a:p>
          <a:p>
            <a:pPr marL="0" indent="0">
              <a:buNone/>
              <a:defRPr/>
            </a:pPr>
            <a:r>
              <a:rPr lang="en-US" sz="1600" dirty="0">
                <a:solidFill>
                  <a:schemeClr val="tx1"/>
                </a:solidFill>
              </a:rPr>
              <a:t>Patterson, K., </a:t>
            </a:r>
            <a:r>
              <a:rPr lang="en-US" sz="1600" dirty="0" err="1">
                <a:solidFill>
                  <a:schemeClr val="tx1"/>
                </a:solidFill>
              </a:rPr>
              <a:t>Grenny</a:t>
            </a:r>
            <a:r>
              <a:rPr lang="en-US" sz="1600" dirty="0">
                <a:solidFill>
                  <a:schemeClr val="tx1"/>
                </a:solidFill>
              </a:rPr>
              <a:t>, J., McMillan, R., </a:t>
            </a:r>
            <a:r>
              <a:rPr lang="en-US" sz="1600" dirty="0" err="1">
                <a:solidFill>
                  <a:schemeClr val="tx1"/>
                </a:solidFill>
              </a:rPr>
              <a:t>Switzler</a:t>
            </a:r>
            <a:r>
              <a:rPr lang="en-US" sz="1600" dirty="0">
                <a:solidFill>
                  <a:schemeClr val="tx1"/>
                </a:solidFill>
              </a:rPr>
              <a:t>, A. (2002).  </a:t>
            </a:r>
            <a:r>
              <a:rPr lang="en-US" sz="1600" i="1" dirty="0">
                <a:solidFill>
                  <a:schemeClr val="tx1"/>
                </a:solidFill>
              </a:rPr>
              <a:t>Crucial conversations</a:t>
            </a:r>
            <a:r>
              <a:rPr lang="en-US" sz="1600" dirty="0">
                <a:solidFill>
                  <a:schemeClr val="tx1"/>
                </a:solidFill>
              </a:rPr>
              <a:t>.  </a:t>
            </a:r>
          </a:p>
          <a:p>
            <a:pPr marL="0" indent="0">
              <a:buFont typeface="Courier New" pitchFamily="49" charset="0"/>
              <a:buNone/>
              <a:defRPr/>
            </a:pPr>
            <a:r>
              <a:rPr lang="en-US" sz="1600" dirty="0">
                <a:solidFill>
                  <a:schemeClr val="tx1"/>
                </a:solidFill>
              </a:rPr>
              <a:t>        New York, NY: McGraw Hill.  </a:t>
            </a:r>
          </a:p>
          <a:p>
            <a:pPr eaLnBrk="1" hangingPunct="1">
              <a:spcAft>
                <a:spcPct val="0"/>
              </a:spcAft>
              <a:buClrTx/>
              <a:buFontTx/>
              <a:buNone/>
            </a:pPr>
            <a:r>
              <a:rPr lang="en-US" altLang="en-US" sz="1600" dirty="0">
                <a:solidFill>
                  <a:schemeClr val="tx1"/>
                </a:solidFill>
              </a:rPr>
              <a:t>Sorensen-Marshall, E. (2011). </a:t>
            </a:r>
            <a:r>
              <a:rPr lang="en-US" altLang="en-US" sz="1600" i="1" dirty="0">
                <a:solidFill>
                  <a:schemeClr val="tx1"/>
                </a:solidFill>
              </a:rPr>
              <a:t>Transformational leadership in nursing</a:t>
            </a:r>
            <a:r>
              <a:rPr lang="en-US" altLang="en-US" sz="1600" u="sng" dirty="0">
                <a:solidFill>
                  <a:schemeClr val="tx1"/>
                </a:solidFill>
              </a:rPr>
              <a:t>.</a:t>
            </a:r>
            <a:r>
              <a:rPr lang="en-US" altLang="en-US" sz="1600" dirty="0">
                <a:solidFill>
                  <a:schemeClr val="tx1"/>
                </a:solidFill>
              </a:rPr>
              <a:t> Springer Publishing Company. New York.</a:t>
            </a:r>
          </a:p>
          <a:p>
            <a:pPr eaLnBrk="1" hangingPunct="1">
              <a:spcAft>
                <a:spcPct val="0"/>
              </a:spcAft>
              <a:buClrTx/>
              <a:buFontTx/>
              <a:buNone/>
            </a:pPr>
            <a:r>
              <a:rPr lang="en-US" altLang="en-US" sz="1600" dirty="0">
                <a:solidFill>
                  <a:schemeClr val="tx1"/>
                </a:solidFill>
              </a:rPr>
              <a:t>Yoder-Wise, P.S., &amp; Kowalski, K. E. (2006). </a:t>
            </a:r>
            <a:r>
              <a:rPr lang="en-US" altLang="en-US" sz="1600" i="1" dirty="0">
                <a:solidFill>
                  <a:schemeClr val="tx1"/>
                </a:solidFill>
              </a:rPr>
              <a:t>Beyond leading and managing: Nursing administration for the future. </a:t>
            </a:r>
            <a:r>
              <a:rPr lang="en-US" altLang="en-US" sz="1600" dirty="0">
                <a:solidFill>
                  <a:schemeClr val="tx1"/>
                </a:solidFill>
              </a:rPr>
              <a:t>Mosby. St. Louis, MO. </a:t>
            </a:r>
          </a:p>
          <a:p>
            <a:pPr eaLnBrk="1" hangingPunct="1">
              <a:spcAft>
                <a:spcPct val="0"/>
              </a:spcAft>
              <a:buClrTx/>
              <a:buFontTx/>
              <a:buNone/>
            </a:pPr>
            <a:endParaRPr lang="en-US" altLang="en-US" sz="1600" dirty="0">
              <a:solidFill>
                <a:schemeClr val="tx1"/>
              </a:solidFill>
            </a:endParaRPr>
          </a:p>
        </p:txBody>
      </p:sp>
    </p:spTree>
    <p:extLst>
      <p:ext uri="{BB962C8B-B14F-4D97-AF65-F5344CB8AC3E}">
        <p14:creationId xmlns:p14="http://schemas.microsoft.com/office/powerpoint/2010/main" val="372598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648200"/>
          </a:xfrm>
        </p:spPr>
        <p:txBody>
          <a:bodyPr/>
          <a:lstStyle/>
          <a:p>
            <a:pPr marL="0" indent="0" algn="ctr">
              <a:buNone/>
            </a:pPr>
            <a:r>
              <a:rPr lang="en-US" altLang="en-US" sz="3200" dirty="0" smtClean="0"/>
              <a:t>Great leaders move us.</a:t>
            </a:r>
          </a:p>
          <a:p>
            <a:pPr marL="0" indent="0" algn="ctr">
              <a:buNone/>
            </a:pPr>
            <a:endParaRPr lang="en-US" altLang="en-US" sz="3200" dirty="0" smtClean="0"/>
          </a:p>
          <a:p>
            <a:pPr marL="0" indent="0" algn="ctr">
              <a:buNone/>
            </a:pPr>
            <a:r>
              <a:rPr lang="en-US" altLang="en-US" sz="3200" dirty="0" smtClean="0"/>
              <a:t>They ignite our passions and inspire the best in u</a:t>
            </a:r>
            <a:r>
              <a:rPr lang="en-US" altLang="en-US" dirty="0" smtClean="0"/>
              <a:t>s.</a:t>
            </a:r>
            <a:endParaRPr lang="en-US" altLang="en-US" dirty="0"/>
          </a:p>
        </p:txBody>
      </p:sp>
      <p:pic>
        <p:nvPicPr>
          <p:cNvPr id="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0" y="4038600"/>
            <a:ext cx="1543374"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3873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305800" cy="4648200"/>
          </a:xfrm>
        </p:spPr>
        <p:txBody>
          <a:bodyPr/>
          <a:lstStyle/>
          <a:p>
            <a:pPr marL="0" indent="0" algn="ctr" eaLnBrk="1" hangingPunct="1">
              <a:spcBef>
                <a:spcPct val="50000"/>
              </a:spcBef>
              <a:buNone/>
              <a:defRPr/>
            </a:pPr>
            <a:r>
              <a:rPr lang="en-US" sz="3200" dirty="0">
                <a:latin typeface="Arial" charset="0"/>
              </a:rPr>
              <a:t>When we try to explain why they are so </a:t>
            </a:r>
            <a:r>
              <a:rPr lang="en-US" sz="3200" dirty="0" smtClean="0">
                <a:latin typeface="Arial" charset="0"/>
              </a:rPr>
              <a:t>effective</a:t>
            </a:r>
            <a:r>
              <a:rPr lang="en-US" sz="3200" dirty="0">
                <a:latin typeface="Arial" charset="0"/>
              </a:rPr>
              <a:t>, we speak of strategy, vision or powerful ideas.</a:t>
            </a:r>
          </a:p>
          <a:p>
            <a:pPr marL="0" indent="0" algn="ctr" eaLnBrk="1" hangingPunct="1">
              <a:spcBef>
                <a:spcPct val="50000"/>
              </a:spcBef>
              <a:buNone/>
              <a:defRPr/>
            </a:pPr>
            <a:endParaRPr lang="en-US" sz="3200" dirty="0">
              <a:latin typeface="Arial" charset="0"/>
            </a:endParaRPr>
          </a:p>
          <a:p>
            <a:pPr marL="0" indent="0" algn="ctr" eaLnBrk="1" hangingPunct="1">
              <a:spcBef>
                <a:spcPct val="50000"/>
              </a:spcBef>
              <a:buNone/>
              <a:defRPr/>
            </a:pPr>
            <a:r>
              <a:rPr lang="en-US" sz="3200" dirty="0">
                <a:latin typeface="Arial" charset="0"/>
              </a:rPr>
              <a:t>  …but the reality is </a:t>
            </a:r>
            <a:r>
              <a:rPr lang="en-US" sz="3200" dirty="0" smtClean="0">
                <a:latin typeface="Arial" charset="0"/>
              </a:rPr>
              <a:t>much more </a:t>
            </a:r>
            <a:r>
              <a:rPr lang="en-US" sz="3200" dirty="0">
                <a:latin typeface="Arial" charset="0"/>
              </a:rPr>
              <a:t>primal</a:t>
            </a:r>
          </a:p>
          <a:p>
            <a:pPr marL="0" indent="0">
              <a:buNone/>
            </a:pPr>
            <a:endParaRPr lang="en-US" dirty="0"/>
          </a:p>
        </p:txBody>
      </p:sp>
    </p:spTree>
    <p:extLst>
      <p:ext uri="{BB962C8B-B14F-4D97-AF65-F5344CB8AC3E}">
        <p14:creationId xmlns:p14="http://schemas.microsoft.com/office/powerpoint/2010/main" val="1438486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305800" cy="4648200"/>
          </a:xfrm>
        </p:spPr>
        <p:txBody>
          <a:bodyPr/>
          <a:lstStyle/>
          <a:p>
            <a:endParaRPr lang="en-US" dirty="0" smtClean="0"/>
          </a:p>
          <a:p>
            <a:endParaRPr lang="en-US" dirty="0"/>
          </a:p>
          <a:p>
            <a:endParaRPr lang="en-US" dirty="0"/>
          </a:p>
          <a:p>
            <a:pPr marL="0" indent="0" algn="ctr">
              <a:buNone/>
            </a:pPr>
            <a:r>
              <a:rPr lang="en-US" sz="3200" dirty="0" smtClean="0"/>
              <a:t>Great </a:t>
            </a:r>
            <a:r>
              <a:rPr lang="en-US" sz="3200" dirty="0"/>
              <a:t>leaders work through the emotions!”</a:t>
            </a:r>
          </a:p>
          <a:p>
            <a:pPr marL="0" indent="0">
              <a:buNone/>
            </a:pPr>
            <a:r>
              <a:rPr lang="en-US" dirty="0"/>
              <a:t>     </a:t>
            </a:r>
            <a:r>
              <a:rPr lang="en-US" dirty="0" smtClean="0"/>
              <a:t> </a:t>
            </a:r>
            <a:r>
              <a:rPr lang="en-US" dirty="0"/>
              <a:t>- </a:t>
            </a:r>
            <a:r>
              <a:rPr lang="en-US" sz="1600" dirty="0"/>
              <a:t>Daniel Goleman</a:t>
            </a:r>
            <a:r>
              <a:rPr lang="en-US" sz="1600" dirty="0" smtClean="0"/>
              <a:t>,  </a:t>
            </a:r>
            <a:r>
              <a:rPr lang="en-US" sz="1600" dirty="0"/>
              <a:t>Primal </a:t>
            </a:r>
            <a:r>
              <a:rPr lang="en-US" sz="1600" dirty="0" smtClean="0"/>
              <a:t>Leadership,  The </a:t>
            </a:r>
            <a:r>
              <a:rPr lang="en-US" sz="1600" dirty="0"/>
              <a:t>power of emotional intelligence </a:t>
            </a:r>
          </a:p>
          <a:p>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905000"/>
            <a:ext cx="1463675"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87763" y="990600"/>
            <a:ext cx="1646237" cy="1646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0" y="1600200"/>
            <a:ext cx="1463675"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53200" y="5257800"/>
            <a:ext cx="12192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80939" y="5013325"/>
            <a:ext cx="1463675"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3305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Emotional Intelligence </a:t>
            </a:r>
            <a:r>
              <a:rPr lang="en-US" altLang="en-US" dirty="0" smtClean="0"/>
              <a:t>2.0</a:t>
            </a:r>
            <a:endParaRPr lang="en-US" dirty="0"/>
          </a:p>
        </p:txBody>
      </p:sp>
      <p:sp>
        <p:nvSpPr>
          <p:cNvPr id="5" name="Content Placeholder 4"/>
          <p:cNvSpPr txBox="1">
            <a:spLocks noGrp="1"/>
          </p:cNvSpPr>
          <p:nvPr>
            <p:ph idx="1"/>
          </p:nvPr>
        </p:nvSpPr>
        <p:spPr>
          <a:xfrm>
            <a:off x="467710" y="1962946"/>
            <a:ext cx="2667000" cy="707886"/>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marL="0" indent="0" algn="ctr">
              <a:buNone/>
              <a:defRPr/>
            </a:pPr>
            <a:r>
              <a:rPr lang="en-US" sz="2000" dirty="0"/>
              <a:t>PERSONAL COMPETENCE</a:t>
            </a:r>
          </a:p>
        </p:txBody>
      </p:sp>
      <p:sp>
        <p:nvSpPr>
          <p:cNvPr id="6" name="Right Arrow 5"/>
          <p:cNvSpPr/>
          <p:nvPr/>
        </p:nvSpPr>
        <p:spPr>
          <a:xfrm>
            <a:off x="3145220" y="2360227"/>
            <a:ext cx="56493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TextBox 6"/>
          <p:cNvSpPr txBox="1"/>
          <p:nvPr/>
        </p:nvSpPr>
        <p:spPr>
          <a:xfrm>
            <a:off x="3775841" y="1979964"/>
            <a:ext cx="2209800" cy="70802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lgn="ctr">
              <a:defRPr/>
            </a:pPr>
            <a:r>
              <a:rPr lang="en-US" sz="2000" dirty="0"/>
              <a:t>SELF AWARENESS</a:t>
            </a:r>
          </a:p>
        </p:txBody>
      </p:sp>
      <p:sp>
        <p:nvSpPr>
          <p:cNvPr id="8" name="Right Arrow 7"/>
          <p:cNvSpPr/>
          <p:nvPr/>
        </p:nvSpPr>
        <p:spPr>
          <a:xfrm>
            <a:off x="5985641" y="2335212"/>
            <a:ext cx="609600" cy="460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TextBox 8"/>
          <p:cNvSpPr txBox="1"/>
          <p:nvPr/>
        </p:nvSpPr>
        <p:spPr>
          <a:xfrm>
            <a:off x="6646479" y="1981200"/>
            <a:ext cx="2209800" cy="70802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lgn="ctr">
              <a:defRPr/>
            </a:pPr>
            <a:r>
              <a:rPr lang="en-US" sz="2000" dirty="0"/>
              <a:t>SELF </a:t>
            </a:r>
          </a:p>
          <a:p>
            <a:pPr>
              <a:defRPr/>
            </a:pPr>
            <a:r>
              <a:rPr lang="en-US" sz="2000" dirty="0"/>
              <a:t>MANAGEMENT</a:t>
            </a:r>
          </a:p>
        </p:txBody>
      </p:sp>
      <p:sp>
        <p:nvSpPr>
          <p:cNvPr id="10" name="TextBox 9"/>
          <p:cNvSpPr txBox="1"/>
          <p:nvPr/>
        </p:nvSpPr>
        <p:spPr>
          <a:xfrm>
            <a:off x="533400" y="3352800"/>
            <a:ext cx="2362200" cy="70802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lgn="ctr">
              <a:defRPr/>
            </a:pPr>
            <a:r>
              <a:rPr lang="en-US" sz="2000" dirty="0"/>
              <a:t>SOCIAL COMPETENCE</a:t>
            </a:r>
          </a:p>
        </p:txBody>
      </p:sp>
      <p:sp>
        <p:nvSpPr>
          <p:cNvPr id="11" name="TextBox 10"/>
          <p:cNvSpPr txBox="1"/>
          <p:nvPr/>
        </p:nvSpPr>
        <p:spPr>
          <a:xfrm>
            <a:off x="3710150" y="3357424"/>
            <a:ext cx="2209800" cy="70802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lgn="ctr">
              <a:defRPr/>
            </a:pPr>
            <a:r>
              <a:rPr lang="en-US" sz="2000" dirty="0"/>
              <a:t>SOCIAL</a:t>
            </a:r>
          </a:p>
          <a:p>
            <a:pPr algn="ctr">
              <a:defRPr/>
            </a:pPr>
            <a:r>
              <a:rPr lang="en-US" sz="2000" dirty="0"/>
              <a:t>AWARENESS</a:t>
            </a:r>
          </a:p>
        </p:txBody>
      </p:sp>
      <p:sp>
        <p:nvSpPr>
          <p:cNvPr id="12" name="TextBox 11"/>
          <p:cNvSpPr txBox="1"/>
          <p:nvPr/>
        </p:nvSpPr>
        <p:spPr>
          <a:xfrm>
            <a:off x="6629400" y="3352800"/>
            <a:ext cx="2209800" cy="70802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defRPr/>
            </a:pPr>
            <a:r>
              <a:rPr lang="en-US" sz="2000" dirty="0"/>
              <a:t>RELATIONSHIP</a:t>
            </a:r>
          </a:p>
          <a:p>
            <a:pPr>
              <a:defRPr/>
            </a:pPr>
            <a:r>
              <a:rPr lang="en-US" sz="2000" dirty="0"/>
              <a:t>MANAGEMENT</a:t>
            </a:r>
          </a:p>
        </p:txBody>
      </p:sp>
      <p:sp>
        <p:nvSpPr>
          <p:cNvPr id="13" name="Right Arrow 12"/>
          <p:cNvSpPr/>
          <p:nvPr/>
        </p:nvSpPr>
        <p:spPr>
          <a:xfrm>
            <a:off x="2895600" y="3711438"/>
            <a:ext cx="685800" cy="460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4" name="Right Arrow 13"/>
          <p:cNvSpPr/>
          <p:nvPr/>
        </p:nvSpPr>
        <p:spPr>
          <a:xfrm>
            <a:off x="5943600" y="3734455"/>
            <a:ext cx="609600" cy="460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extLst>
      <p:ext uri="{BB962C8B-B14F-4D97-AF65-F5344CB8AC3E}">
        <p14:creationId xmlns:p14="http://schemas.microsoft.com/office/powerpoint/2010/main" val="4008449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038600"/>
          </a:xfrm>
        </p:spPr>
        <p:txBody>
          <a:bodyPr/>
          <a:lstStyle/>
          <a:p>
            <a:pPr marL="0" indent="0" algn="ctr" eaLnBrk="1" hangingPunct="1">
              <a:spcBef>
                <a:spcPct val="50000"/>
              </a:spcBef>
              <a:buNone/>
              <a:defRPr/>
            </a:pPr>
            <a:r>
              <a:rPr lang="en-US" dirty="0" smtClean="0"/>
              <a:t>No matter what leaders set out to do –</a:t>
            </a:r>
          </a:p>
          <a:p>
            <a:pPr marL="0" indent="0" algn="ctr" eaLnBrk="1" hangingPunct="1">
              <a:spcBef>
                <a:spcPct val="50000"/>
              </a:spcBef>
              <a:buNone/>
              <a:defRPr/>
            </a:pPr>
            <a:r>
              <a:rPr lang="en-US" dirty="0" smtClean="0"/>
              <a:t>whether its creating strategy or mobilizing teams </a:t>
            </a:r>
          </a:p>
          <a:p>
            <a:pPr marL="0" indent="0" algn="ctr" eaLnBrk="1" hangingPunct="1">
              <a:spcBef>
                <a:spcPct val="50000"/>
              </a:spcBef>
              <a:buNone/>
              <a:defRPr/>
            </a:pPr>
            <a:r>
              <a:rPr lang="en-US" dirty="0" smtClean="0"/>
              <a:t>to action – their success depends on “how” they do</a:t>
            </a:r>
          </a:p>
          <a:p>
            <a:pPr marL="0" indent="0" algn="ctr" eaLnBrk="1" hangingPunct="1">
              <a:spcBef>
                <a:spcPct val="50000"/>
              </a:spcBef>
              <a:buNone/>
              <a:defRPr/>
            </a:pPr>
            <a:r>
              <a:rPr lang="en-US" dirty="0" smtClean="0"/>
              <a:t> it.</a:t>
            </a:r>
          </a:p>
          <a:p>
            <a:pPr>
              <a:defRPr/>
            </a:pPr>
            <a:endParaRPr lang="en-US" dirty="0" smtClean="0">
              <a:latin typeface="Palatino Linotype" pitchFamily="18" charset="0"/>
            </a:endParaRPr>
          </a:p>
          <a:p>
            <a:endParaRPr lang="en-US" dirty="0"/>
          </a:p>
        </p:txBody>
      </p:sp>
    </p:spTree>
    <p:extLst>
      <p:ext uri="{BB962C8B-B14F-4D97-AF65-F5344CB8AC3E}">
        <p14:creationId xmlns:p14="http://schemas.microsoft.com/office/powerpoint/2010/main" val="2494484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txBox="1">
            <a:spLocks noGrp="1" noChangeArrowheads="1"/>
          </p:cNvSpPr>
          <p:nvPr>
            <p:ph idx="1"/>
          </p:nvPr>
        </p:nvSpPr>
        <p:spPr bwMode="auto">
          <a:xfrm>
            <a:off x="609600" y="1447800"/>
            <a:ext cx="8229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Aft>
                <a:spcPts val="1200"/>
              </a:spcAft>
              <a:buClr>
                <a:srgbClr val="EC8C23"/>
              </a:buClr>
              <a:buFont typeface="Wingdings" pitchFamily="2" charset="2"/>
              <a:buChar char=""/>
              <a:defRPr sz="2800">
                <a:solidFill>
                  <a:srgbClr val="404040"/>
                </a:solidFill>
                <a:latin typeface="Verdana" pitchFamily="34" charset="0"/>
              </a:defRPr>
            </a:lvl1pPr>
            <a:lvl2pPr marL="742950" indent="-285750" eaLnBrk="0" hangingPunct="0">
              <a:spcAft>
                <a:spcPts val="1200"/>
              </a:spcAft>
              <a:buClr>
                <a:srgbClr val="1D1886"/>
              </a:buClr>
              <a:buFont typeface="Wingdings" pitchFamily="2" charset="2"/>
              <a:buChar char="§"/>
              <a:defRPr sz="2400">
                <a:solidFill>
                  <a:srgbClr val="404040"/>
                </a:solidFill>
                <a:latin typeface="Verdana" pitchFamily="34" charset="0"/>
              </a:defRPr>
            </a:lvl2pPr>
            <a:lvl3pPr marL="1143000" indent="-228600" eaLnBrk="0" hangingPunct="0">
              <a:spcAft>
                <a:spcPts val="1200"/>
              </a:spcAft>
              <a:buFont typeface="Arial" charset="0"/>
              <a:buChar char="•"/>
              <a:defRPr sz="2000">
                <a:solidFill>
                  <a:srgbClr val="404040"/>
                </a:solidFill>
                <a:latin typeface="Verdana" pitchFamily="34" charset="0"/>
              </a:defRPr>
            </a:lvl3pPr>
            <a:lvl4pPr marL="1600200" indent="-228600" eaLnBrk="0" hangingPunct="0">
              <a:spcAft>
                <a:spcPts val="1200"/>
              </a:spcAft>
              <a:buFont typeface="Courier New" pitchFamily="49" charset="0"/>
              <a:buChar char="o"/>
              <a:defRPr sz="1600">
                <a:solidFill>
                  <a:srgbClr val="404040"/>
                </a:solidFill>
                <a:latin typeface="Verdana" pitchFamily="34" charset="0"/>
              </a:defRPr>
            </a:lvl4pPr>
            <a:lvl5pPr marL="2057400" indent="-228600" eaLnBrk="0" hangingPunct="0">
              <a:spcAft>
                <a:spcPts val="1200"/>
              </a:spcAft>
              <a:buFont typeface="Arial" charset="0"/>
              <a:buChar char="•"/>
              <a:defRPr sz="1600">
                <a:solidFill>
                  <a:srgbClr val="404040"/>
                </a:solidFill>
                <a:latin typeface="Verdana" pitchFamily="34" charset="0"/>
              </a:defRPr>
            </a:lvl5pPr>
            <a:lvl6pPr marL="2514600" indent="-228600" eaLnBrk="0" fontAlgn="base" hangingPunct="0">
              <a:spcBef>
                <a:spcPct val="0"/>
              </a:spcBef>
              <a:spcAft>
                <a:spcPts val="1200"/>
              </a:spcAft>
              <a:buFont typeface="Arial" charset="0"/>
              <a:buChar char="•"/>
              <a:defRPr sz="1600">
                <a:solidFill>
                  <a:srgbClr val="404040"/>
                </a:solidFill>
                <a:latin typeface="Verdana" pitchFamily="34" charset="0"/>
              </a:defRPr>
            </a:lvl6pPr>
            <a:lvl7pPr marL="2971800" indent="-228600" eaLnBrk="0" fontAlgn="base" hangingPunct="0">
              <a:spcBef>
                <a:spcPct val="0"/>
              </a:spcBef>
              <a:spcAft>
                <a:spcPts val="1200"/>
              </a:spcAft>
              <a:buFont typeface="Arial" charset="0"/>
              <a:buChar char="•"/>
              <a:defRPr sz="1600">
                <a:solidFill>
                  <a:srgbClr val="404040"/>
                </a:solidFill>
                <a:latin typeface="Verdana" pitchFamily="34" charset="0"/>
              </a:defRPr>
            </a:lvl7pPr>
            <a:lvl8pPr marL="3429000" indent="-228600" eaLnBrk="0" fontAlgn="base" hangingPunct="0">
              <a:spcBef>
                <a:spcPct val="0"/>
              </a:spcBef>
              <a:spcAft>
                <a:spcPts val="1200"/>
              </a:spcAft>
              <a:buFont typeface="Arial" charset="0"/>
              <a:buChar char="•"/>
              <a:defRPr sz="1600">
                <a:solidFill>
                  <a:srgbClr val="404040"/>
                </a:solidFill>
                <a:latin typeface="Verdana" pitchFamily="34" charset="0"/>
              </a:defRPr>
            </a:lvl8pPr>
            <a:lvl9pPr marL="3886200" indent="-228600" eaLnBrk="0" fontAlgn="base" hangingPunct="0">
              <a:spcBef>
                <a:spcPct val="0"/>
              </a:spcBef>
              <a:spcAft>
                <a:spcPts val="1200"/>
              </a:spcAft>
              <a:buFont typeface="Arial" charset="0"/>
              <a:buChar char="•"/>
              <a:defRPr sz="1600">
                <a:solidFill>
                  <a:srgbClr val="404040"/>
                </a:solidFill>
                <a:latin typeface="Verdana" pitchFamily="34" charset="0"/>
              </a:defRPr>
            </a:lvl9pPr>
          </a:lstStyle>
          <a:p>
            <a:pPr eaLnBrk="1" hangingPunct="1">
              <a:spcAft>
                <a:spcPct val="0"/>
              </a:spcAft>
              <a:buClrTx/>
              <a:buFontTx/>
              <a:buNone/>
            </a:pPr>
            <a:r>
              <a:rPr lang="en-US" altLang="en-US" sz="4800" b="1" dirty="0">
                <a:solidFill>
                  <a:srgbClr val="339933"/>
                </a:solidFill>
                <a:latin typeface="Franklin Gothic Demi Cond" pitchFamily="34" charset="0"/>
              </a:rPr>
              <a:t>T</a:t>
            </a:r>
          </a:p>
          <a:p>
            <a:pPr eaLnBrk="1" hangingPunct="1">
              <a:spcAft>
                <a:spcPct val="0"/>
              </a:spcAft>
              <a:buClrTx/>
              <a:buFontTx/>
              <a:buNone/>
            </a:pPr>
            <a:r>
              <a:rPr lang="en-US" altLang="en-US" sz="4800" b="1" dirty="0">
                <a:solidFill>
                  <a:srgbClr val="339933"/>
                </a:solidFill>
                <a:latin typeface="Franklin Gothic Demi Cond" pitchFamily="34" charset="0"/>
              </a:rPr>
              <a:t>R</a:t>
            </a:r>
          </a:p>
          <a:p>
            <a:pPr eaLnBrk="1" hangingPunct="1">
              <a:spcAft>
                <a:spcPct val="0"/>
              </a:spcAft>
              <a:buClrTx/>
              <a:buFontTx/>
              <a:buNone/>
            </a:pPr>
            <a:r>
              <a:rPr lang="en-US" altLang="en-US" sz="4800" b="1" dirty="0">
                <a:solidFill>
                  <a:srgbClr val="339933"/>
                </a:solidFill>
                <a:latin typeface="Franklin Gothic Demi Cond" pitchFamily="34" charset="0"/>
              </a:rPr>
              <a:t>U</a:t>
            </a:r>
          </a:p>
          <a:p>
            <a:pPr eaLnBrk="1" hangingPunct="1">
              <a:spcAft>
                <a:spcPct val="0"/>
              </a:spcAft>
              <a:buClrTx/>
              <a:buFontTx/>
              <a:buNone/>
            </a:pPr>
            <a:r>
              <a:rPr lang="en-US" altLang="en-US" sz="4800" b="1" dirty="0">
                <a:solidFill>
                  <a:srgbClr val="339933"/>
                </a:solidFill>
                <a:latin typeface="Franklin Gothic Demi Cond" pitchFamily="34" charset="0"/>
              </a:rPr>
              <a:t>S</a:t>
            </a:r>
          </a:p>
          <a:p>
            <a:pPr eaLnBrk="1" hangingPunct="1">
              <a:spcAft>
                <a:spcPct val="0"/>
              </a:spcAft>
              <a:buClrTx/>
              <a:buFontTx/>
              <a:buNone/>
            </a:pPr>
            <a:r>
              <a:rPr lang="en-US" altLang="en-US" sz="4800" b="1" dirty="0">
                <a:solidFill>
                  <a:srgbClr val="339933"/>
                </a:solidFill>
                <a:latin typeface="Franklin Gothic Demi Cond" pitchFamily="34" charset="0"/>
              </a:rPr>
              <a:t>T</a:t>
            </a:r>
          </a:p>
        </p:txBody>
      </p:sp>
      <p:sp>
        <p:nvSpPr>
          <p:cNvPr id="6" name="Rectangle 7"/>
          <p:cNvSpPr>
            <a:spLocks noChangeArrowheads="1"/>
          </p:cNvSpPr>
          <p:nvPr/>
        </p:nvSpPr>
        <p:spPr bwMode="auto">
          <a:xfrm>
            <a:off x="1421606" y="3429000"/>
            <a:ext cx="3571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Aft>
                <a:spcPts val="1200"/>
              </a:spcAft>
              <a:buClr>
                <a:srgbClr val="EC8C23"/>
              </a:buClr>
              <a:buFont typeface="Wingdings" pitchFamily="2" charset="2"/>
              <a:buChar char=""/>
              <a:defRPr sz="2800">
                <a:solidFill>
                  <a:srgbClr val="404040"/>
                </a:solidFill>
                <a:latin typeface="Verdana" pitchFamily="34" charset="0"/>
              </a:defRPr>
            </a:lvl1pPr>
            <a:lvl2pPr marL="742950" indent="-285750" eaLnBrk="0" hangingPunct="0">
              <a:spcAft>
                <a:spcPts val="1200"/>
              </a:spcAft>
              <a:buClr>
                <a:srgbClr val="1D1886"/>
              </a:buClr>
              <a:buFont typeface="Wingdings" pitchFamily="2" charset="2"/>
              <a:buChar char="§"/>
              <a:defRPr sz="2400">
                <a:solidFill>
                  <a:srgbClr val="404040"/>
                </a:solidFill>
                <a:latin typeface="Verdana" pitchFamily="34" charset="0"/>
              </a:defRPr>
            </a:lvl2pPr>
            <a:lvl3pPr marL="1143000" indent="-228600" eaLnBrk="0" hangingPunct="0">
              <a:spcAft>
                <a:spcPts val="1200"/>
              </a:spcAft>
              <a:buFont typeface="Arial" charset="0"/>
              <a:buChar char="•"/>
              <a:defRPr sz="2000">
                <a:solidFill>
                  <a:srgbClr val="404040"/>
                </a:solidFill>
                <a:latin typeface="Verdana" pitchFamily="34" charset="0"/>
              </a:defRPr>
            </a:lvl3pPr>
            <a:lvl4pPr marL="1600200" indent="-228600" eaLnBrk="0" hangingPunct="0">
              <a:spcAft>
                <a:spcPts val="1200"/>
              </a:spcAft>
              <a:buFont typeface="Courier New" pitchFamily="49" charset="0"/>
              <a:buChar char="o"/>
              <a:defRPr sz="1600">
                <a:solidFill>
                  <a:srgbClr val="404040"/>
                </a:solidFill>
                <a:latin typeface="Verdana" pitchFamily="34" charset="0"/>
              </a:defRPr>
            </a:lvl4pPr>
            <a:lvl5pPr marL="2057400" indent="-228600" eaLnBrk="0" hangingPunct="0">
              <a:spcAft>
                <a:spcPts val="1200"/>
              </a:spcAft>
              <a:buFont typeface="Arial" charset="0"/>
              <a:buChar char="•"/>
              <a:defRPr sz="1600">
                <a:solidFill>
                  <a:srgbClr val="404040"/>
                </a:solidFill>
                <a:latin typeface="Verdana" pitchFamily="34" charset="0"/>
              </a:defRPr>
            </a:lvl5pPr>
            <a:lvl6pPr marL="2514600" indent="-228600" eaLnBrk="0" fontAlgn="base" hangingPunct="0">
              <a:spcBef>
                <a:spcPct val="0"/>
              </a:spcBef>
              <a:spcAft>
                <a:spcPts val="1200"/>
              </a:spcAft>
              <a:buFont typeface="Arial" charset="0"/>
              <a:buChar char="•"/>
              <a:defRPr sz="1600">
                <a:solidFill>
                  <a:srgbClr val="404040"/>
                </a:solidFill>
                <a:latin typeface="Verdana" pitchFamily="34" charset="0"/>
              </a:defRPr>
            </a:lvl6pPr>
            <a:lvl7pPr marL="2971800" indent="-228600" eaLnBrk="0" fontAlgn="base" hangingPunct="0">
              <a:spcBef>
                <a:spcPct val="0"/>
              </a:spcBef>
              <a:spcAft>
                <a:spcPts val="1200"/>
              </a:spcAft>
              <a:buFont typeface="Arial" charset="0"/>
              <a:buChar char="•"/>
              <a:defRPr sz="1600">
                <a:solidFill>
                  <a:srgbClr val="404040"/>
                </a:solidFill>
                <a:latin typeface="Verdana" pitchFamily="34" charset="0"/>
              </a:defRPr>
            </a:lvl7pPr>
            <a:lvl8pPr marL="3429000" indent="-228600" eaLnBrk="0" fontAlgn="base" hangingPunct="0">
              <a:spcBef>
                <a:spcPct val="0"/>
              </a:spcBef>
              <a:spcAft>
                <a:spcPts val="1200"/>
              </a:spcAft>
              <a:buFont typeface="Arial" charset="0"/>
              <a:buChar char="•"/>
              <a:defRPr sz="1600">
                <a:solidFill>
                  <a:srgbClr val="404040"/>
                </a:solidFill>
                <a:latin typeface="Verdana" pitchFamily="34" charset="0"/>
              </a:defRPr>
            </a:lvl8pPr>
            <a:lvl9pPr marL="3886200" indent="-228600" eaLnBrk="0" fontAlgn="base" hangingPunct="0">
              <a:spcBef>
                <a:spcPct val="0"/>
              </a:spcBef>
              <a:spcAft>
                <a:spcPts val="1200"/>
              </a:spcAft>
              <a:buFont typeface="Arial" charset="0"/>
              <a:buChar char="•"/>
              <a:defRPr sz="1600">
                <a:solidFill>
                  <a:srgbClr val="404040"/>
                </a:solidFill>
                <a:latin typeface="Verdana" pitchFamily="34" charset="0"/>
              </a:defRPr>
            </a:lvl9pPr>
          </a:lstStyle>
          <a:p>
            <a:pPr eaLnBrk="1" hangingPunct="1">
              <a:spcAft>
                <a:spcPct val="0"/>
              </a:spcAft>
              <a:buClrTx/>
              <a:buFontTx/>
              <a:buNone/>
            </a:pPr>
            <a:r>
              <a:rPr lang="en-US" altLang="en-US" sz="2400" b="1" dirty="0">
                <a:solidFill>
                  <a:srgbClr val="339933"/>
                </a:solidFill>
                <a:latin typeface="Times New Roman" pitchFamily="18" charset="0"/>
              </a:rPr>
              <a:t>=</a:t>
            </a:r>
          </a:p>
        </p:txBody>
      </p:sp>
      <p:sp>
        <p:nvSpPr>
          <p:cNvPr id="7" name="Rectangle 6"/>
          <p:cNvSpPr/>
          <p:nvPr/>
        </p:nvSpPr>
        <p:spPr>
          <a:xfrm>
            <a:off x="2133601" y="3244334"/>
            <a:ext cx="5943600" cy="584775"/>
          </a:xfrm>
          <a:prstGeom prst="rect">
            <a:avLst/>
          </a:prstGeom>
        </p:spPr>
        <p:txBody>
          <a:bodyPr wrap="square">
            <a:spAutoFit/>
          </a:bodyPr>
          <a:lstStyle/>
          <a:p>
            <a:pPr>
              <a:spcAft>
                <a:spcPct val="0"/>
              </a:spcAft>
            </a:pPr>
            <a:r>
              <a:rPr lang="en-US" altLang="en-US" sz="3200" b="1" u="sng" dirty="0">
                <a:solidFill>
                  <a:srgbClr val="003366"/>
                </a:solidFill>
                <a:latin typeface="Franklin Gothic Demi Cond" pitchFamily="34" charset="0"/>
              </a:rPr>
              <a:t>Credibility + Reliability + Intimacy</a:t>
            </a:r>
          </a:p>
        </p:txBody>
      </p:sp>
      <p:sp>
        <p:nvSpPr>
          <p:cNvPr id="8" name="Rectangle 7"/>
          <p:cNvSpPr/>
          <p:nvPr/>
        </p:nvSpPr>
        <p:spPr>
          <a:xfrm>
            <a:off x="3505200" y="3857109"/>
            <a:ext cx="2971800" cy="584775"/>
          </a:xfrm>
          <a:prstGeom prst="rect">
            <a:avLst/>
          </a:prstGeom>
        </p:spPr>
        <p:txBody>
          <a:bodyPr wrap="square">
            <a:spAutoFit/>
          </a:bodyPr>
          <a:lstStyle/>
          <a:p>
            <a:pPr>
              <a:spcAft>
                <a:spcPct val="0"/>
              </a:spcAft>
            </a:pPr>
            <a:r>
              <a:rPr lang="en-US" altLang="en-US" sz="3200" dirty="0" smtClean="0">
                <a:solidFill>
                  <a:srgbClr val="FF0000"/>
                </a:solidFill>
                <a:latin typeface="Times New Roman" pitchFamily="18" charset="0"/>
              </a:rPr>
              <a:t>   Self </a:t>
            </a:r>
            <a:r>
              <a:rPr lang="en-US" altLang="en-US" sz="3200" dirty="0">
                <a:solidFill>
                  <a:srgbClr val="FF0000"/>
                </a:solidFill>
                <a:latin typeface="Times New Roman" pitchFamily="18" charset="0"/>
              </a:rPr>
              <a:t>Interest</a:t>
            </a:r>
          </a:p>
        </p:txBody>
      </p:sp>
    </p:spTree>
    <p:extLst>
      <p:ext uri="{BB962C8B-B14F-4D97-AF65-F5344CB8AC3E}">
        <p14:creationId xmlns:p14="http://schemas.microsoft.com/office/powerpoint/2010/main" val="4821172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_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2511</TotalTime>
  <Words>3549</Words>
  <Application>Microsoft Office PowerPoint</Application>
  <PresentationFormat>On-screen Show (4:3)</PresentationFormat>
  <Paragraphs>413</Paragraphs>
  <Slides>38</Slides>
  <Notes>30</Notes>
  <HiddenSlides>0</HiddenSlides>
  <MMClips>0</MMClips>
  <ScaleCrop>false</ScaleCrop>
  <HeadingPairs>
    <vt:vector size="4" baseType="variant">
      <vt:variant>
        <vt:lpstr>Theme</vt:lpstr>
      </vt:variant>
      <vt:variant>
        <vt:i4>2</vt:i4>
      </vt:variant>
      <vt:variant>
        <vt:lpstr>Slide Titles</vt:lpstr>
      </vt:variant>
      <vt:variant>
        <vt:i4>38</vt:i4>
      </vt:variant>
    </vt:vector>
  </HeadingPairs>
  <TitlesOfParts>
    <vt:vector size="40" baseType="lpstr">
      <vt:lpstr>2_Executive</vt:lpstr>
      <vt:lpstr>1_Executive</vt:lpstr>
      <vt:lpstr>Principles of Communication © Wisconsin Organization of Nurse Executives</vt:lpstr>
      <vt:lpstr> Communication…  Just because you’re talking doesn’t mean you are communicating </vt:lpstr>
      <vt:lpstr>Objectives </vt:lpstr>
      <vt:lpstr>PowerPoint Presentation</vt:lpstr>
      <vt:lpstr>PowerPoint Presentation</vt:lpstr>
      <vt:lpstr>PowerPoint Presentation</vt:lpstr>
      <vt:lpstr>Emotional Intelligence 2.0</vt:lpstr>
      <vt:lpstr>PowerPoint Presentation</vt:lpstr>
      <vt:lpstr>PowerPoint Presentation</vt:lpstr>
      <vt:lpstr>Trust Equation</vt:lpstr>
      <vt:lpstr> IMPORTANCE OF COMMUNICATION </vt:lpstr>
      <vt:lpstr> Communication </vt:lpstr>
      <vt:lpstr>Communication</vt:lpstr>
      <vt:lpstr>Communication</vt:lpstr>
      <vt:lpstr>PowerPoint Presentation</vt:lpstr>
      <vt:lpstr>Communication</vt:lpstr>
      <vt:lpstr>Modes of Communication</vt:lpstr>
      <vt:lpstr>Verbal Communication</vt:lpstr>
      <vt:lpstr> Verbal Communication </vt:lpstr>
      <vt:lpstr>EFFECTIVE LISTENING</vt:lpstr>
      <vt:lpstr>LISTENING:  Four Principles</vt:lpstr>
      <vt:lpstr>Empathy</vt:lpstr>
      <vt:lpstr>Listen</vt:lpstr>
      <vt:lpstr>Already Always Listening</vt:lpstr>
      <vt:lpstr>“Static”</vt:lpstr>
      <vt:lpstr> Can You Wait Until Friday   By Ken Olsen    </vt:lpstr>
      <vt:lpstr>Written Communication </vt:lpstr>
      <vt:lpstr> Suggestions for Professional Correspondence </vt:lpstr>
      <vt:lpstr>Your Elevator Speech</vt:lpstr>
      <vt:lpstr>S-BAR</vt:lpstr>
      <vt:lpstr>Written Communication</vt:lpstr>
      <vt:lpstr>Written Communication</vt:lpstr>
      <vt:lpstr>Written Communication</vt:lpstr>
      <vt:lpstr>Reading</vt:lpstr>
      <vt:lpstr>Summary </vt:lpstr>
      <vt:lpstr>PowerPoint Presentation</vt:lpstr>
      <vt:lpstr>Questions?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Judith Hansen</dc:creator>
  <cp:lastModifiedBy>Teresa Prattke</cp:lastModifiedBy>
  <cp:revision>189</cp:revision>
  <dcterms:created xsi:type="dcterms:W3CDTF">2011-07-06T19:49:05Z</dcterms:created>
  <dcterms:modified xsi:type="dcterms:W3CDTF">2017-02-16T23:27:34Z</dcterms:modified>
</cp:coreProperties>
</file>