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77" r:id="rId2"/>
  </p:sldMasterIdLst>
  <p:notesMasterIdLst>
    <p:notesMasterId r:id="rId46"/>
  </p:notesMasterIdLst>
  <p:handoutMasterIdLst>
    <p:handoutMasterId r:id="rId47"/>
  </p:handoutMasterIdLst>
  <p:sldIdLst>
    <p:sldId id="256" r:id="rId3"/>
    <p:sldId id="336" r:id="rId4"/>
    <p:sldId id="346" r:id="rId5"/>
    <p:sldId id="361" r:id="rId6"/>
    <p:sldId id="360" r:id="rId7"/>
    <p:sldId id="362" r:id="rId8"/>
    <p:sldId id="363" r:id="rId9"/>
    <p:sldId id="282" r:id="rId10"/>
    <p:sldId id="364" r:id="rId11"/>
    <p:sldId id="259" r:id="rId12"/>
    <p:sldId id="355" r:id="rId13"/>
    <p:sldId id="311" r:id="rId14"/>
    <p:sldId id="312" r:id="rId15"/>
    <p:sldId id="310" r:id="rId16"/>
    <p:sldId id="316" r:id="rId17"/>
    <p:sldId id="260" r:id="rId18"/>
    <p:sldId id="379" r:id="rId19"/>
    <p:sldId id="271" r:id="rId20"/>
    <p:sldId id="367" r:id="rId21"/>
    <p:sldId id="368" r:id="rId22"/>
    <p:sldId id="369" r:id="rId23"/>
    <p:sldId id="365" r:id="rId24"/>
    <p:sldId id="262" r:id="rId25"/>
    <p:sldId id="313" r:id="rId26"/>
    <p:sldId id="370" r:id="rId27"/>
    <p:sldId id="380" r:id="rId28"/>
    <p:sldId id="366" r:id="rId29"/>
    <p:sldId id="272" r:id="rId30"/>
    <p:sldId id="273" r:id="rId31"/>
    <p:sldId id="322" r:id="rId32"/>
    <p:sldId id="377" r:id="rId33"/>
    <p:sldId id="378" r:id="rId34"/>
    <p:sldId id="319" r:id="rId35"/>
    <p:sldId id="347" r:id="rId36"/>
    <p:sldId id="371" r:id="rId37"/>
    <p:sldId id="372" r:id="rId38"/>
    <p:sldId id="373" r:id="rId39"/>
    <p:sldId id="374" r:id="rId40"/>
    <p:sldId id="375" r:id="rId41"/>
    <p:sldId id="376" r:id="rId42"/>
    <p:sldId id="317" r:id="rId43"/>
    <p:sldId id="356" r:id="rId44"/>
    <p:sldId id="284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990"/>
    <a:srgbClr val="1D188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8842" autoAdjust="0"/>
  </p:normalViewPr>
  <p:slideViewPr>
    <p:cSldViewPr>
      <p:cViewPr>
        <p:scale>
          <a:sx n="77" d="100"/>
          <a:sy n="77" d="100"/>
        </p:scale>
        <p:origin x="-112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>
      <p:cViewPr>
        <p:scale>
          <a:sx n="100" d="100"/>
          <a:sy n="100" d="100"/>
        </p:scale>
        <p:origin x="-1842" y="3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33802" y="220662"/>
            <a:ext cx="3038475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sz="11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33802" y="8610600"/>
            <a:ext cx="3038475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700A69A-3038-47AF-8F45-FA182E88E0F9}" type="slidenum">
              <a:rPr lang="en-US" sz="110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424044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8"/>
            <a:ext cx="5607050" cy="4183063"/>
          </a:xfrm>
          <a:prstGeom prst="rect">
            <a:avLst/>
          </a:prstGeom>
        </p:spPr>
        <p:txBody>
          <a:bodyPr vert="horz" lIns="93159" tIns="46580" rIns="93159" bIns="465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7C8F26-2BE8-49AB-937D-043B76F9A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78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17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early when you recognize a</a:t>
            </a:r>
            <a:r>
              <a:rPr lang="en-US" baseline="0" dirty="0" smtClean="0"/>
              <a:t> disruptive emotion. Monitor what is going on in your mind. Reason with yourself “he is not always like this, maybe I can give him a chance. Or try some empathy or use mediation, relaxation to calm 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7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7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1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83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22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Leaders</a:t>
            </a:r>
            <a:r>
              <a:rPr lang="en-US" baseline="0" dirty="0" smtClean="0"/>
              <a:t> high in cognitive empathy can put things in ways people understand and pick up on unspoken norms of a culture and what motivates people</a:t>
            </a:r>
          </a:p>
          <a:p>
            <a:r>
              <a:rPr lang="en-US" baseline="0" dirty="0" smtClean="0"/>
              <a:t>Emotional- I feel with you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80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2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79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4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8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89F05B6-7B01-45BC-9967-220E3464A3A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VERY POWERFUL…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MOST PEOPLE SPEND AN ENORMOUS AMOUNT OF TIME COMPLAINING, TALKING, VENTING… ABOUT THEIR CIRCLE OF CONCERN AND IGNORE THEIR CIRCLE OF INFLUENCE..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 HAVE NOT MET A PERSON WHO COULD NOT BENEFIT BY FOCUSING MORE ON THEIR CIRCLE OF INFLUENCE…WHICH PARADOXICALLY MIGHT JUST GET THEM TO THEIR CIRCLE OF CONCERN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0CCC8C8-98B3-4F37-A54E-122275F2A58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89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6F452-9E5F-47E6-88C0-47CA794C40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E379B-2DD7-422A-AFA6-000497D778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34489E-97D3-4755-A623-23DB4927D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833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E379B-2DD7-422A-AFA6-000497D778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4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2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082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473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3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3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34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574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062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26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46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85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2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Malloch</a:t>
            </a:r>
            <a:r>
              <a:rPr lang="en-US" dirty="0" smtClean="0"/>
              <a:t>, K. , &amp; Porter O’Grady, T. (2009). The Quantum Leader: Applications for the New World of Work (2nd Ed.).  Sudbury. MA: Jones &amp; Bartlett.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713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62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1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305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60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 language – concepts specific to change, performance, creativity, idea generation, tools and stages of innovation, and evaluation.</a:t>
            </a:r>
          </a:p>
          <a:p>
            <a:r>
              <a:rPr lang="en-US" dirty="0" smtClean="0"/>
              <a:t>Understand your ego – understand oneself, strengths, range of experiences, abilities to overcome obstacles, areas for development, resources for honest feedback, and personal courage (10 faces of innovation: anthropologist, experimenter, hurdler, collaborator, director, experience architect, set designer, caregiver, story-teller).</a:t>
            </a:r>
          </a:p>
          <a:p>
            <a:r>
              <a:rPr lang="en-US" dirty="0" smtClean="0"/>
              <a:t>Bank on teamwork – numerous individuals with diverse background essential</a:t>
            </a:r>
          </a:p>
          <a:p>
            <a:r>
              <a:rPr lang="en-US" dirty="0" smtClean="0"/>
              <a:t>Recognize and reward innovation work – reinforce and reward risk taking and creative behavior; takes more positive affirmations to produce a single result.</a:t>
            </a:r>
          </a:p>
          <a:p>
            <a:r>
              <a:rPr lang="en-US" dirty="0" smtClean="0"/>
              <a:t>Avoid reliance on technology – about person change – look at work differently, re-examine processes for value, eliminate work that does not produce value, learn new skills to manage technology; aware of generational differences related to use and innovation of technology.</a:t>
            </a:r>
          </a:p>
          <a:p>
            <a:r>
              <a:rPr lang="en-US" dirty="0" smtClean="0"/>
              <a:t>Creating business case for innovation – funding resources for idea generation, testing, implementation, and evaluation that support innovative thinking and processes </a:t>
            </a:r>
            <a:r>
              <a:rPr lang="en-US" smtClean="0"/>
              <a:t>must become the norm.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8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8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96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7C8F26-2BE8-49AB-937D-043B76F9AF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9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D287EB6-BF26-42D6-A99F-A9BCCCACF3A3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C95BC99-0357-4A4F-B678-17BE0906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5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5F39E4D-B9DF-4200-973A-10DEEF334CC8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A167F9C-7118-43A2-8243-B2B9D0E95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AC4F610-C8A3-46FF-92F6-9899E4A12B47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D054290-B694-46C1-9044-41BF9313D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438400" y="1600200"/>
            <a:ext cx="3124200" cy="4495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7B269D2A-35EB-42E8-82B0-179B40B3EA5F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5EC87B1-5BDD-4108-A0FE-EAA6CFEA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3851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3276600"/>
          </a:xfrm>
        </p:spPr>
        <p:txBody>
          <a:bodyPr/>
          <a:lstStyle>
            <a:lvl1pPr>
              <a:lnSpc>
                <a:spcPct val="100000"/>
              </a:lnSpc>
              <a:defRPr sz="6000">
                <a:solidFill>
                  <a:srgbClr val="0049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6B6E1D9-9235-4692-AF3D-CC3D614A3E37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902EE28-0E9E-4B9D-9D1B-C2B7BD365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0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>
            <a:lvl1pPr>
              <a:lnSpc>
                <a:spcPct val="100000"/>
              </a:lnSpc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SzPct val="11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3738" indent="-285750">
              <a:spcBef>
                <a:spcPts val="600"/>
              </a:spcBef>
              <a:spcAft>
                <a:spcPts val="0"/>
              </a:spcAft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69963" indent="-228600">
              <a:spcBef>
                <a:spcPts val="600"/>
              </a:spcBef>
              <a:spcAft>
                <a:spcPts val="0"/>
              </a:spcAft>
              <a:buClr>
                <a:srgbClr val="EC8C23"/>
              </a:buClr>
              <a:buSzPct val="120000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600"/>
              </a:spcBef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600"/>
              </a:spcBef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D3452E6-B65F-4C88-A225-273336FC4F51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0926" y="6540502"/>
            <a:ext cx="56197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AB96F1-8BC9-4350-BF01-73B71DB8D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50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64C73FA-870D-462F-AE80-FD2F7769853D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3FFE9D7-A405-4639-B41D-7750918AE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8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18FF4BD-EE81-48A2-A9B2-C11D8F6CAAE5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2C12A27-8045-4F52-9051-BCA1876AAD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3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C114F02-4BEA-4CF1-92BC-5730B67529ED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2CB68F-1285-4A6F-9667-1101E5FCA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76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654A11-306D-43B6-8893-8141FCF176F7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6A2938C-3BFA-43B3-A8AB-33795527F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61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E78913D-A434-4932-A47A-D5B3EFAD2109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EE7EC84-11BB-4150-9C3B-49B029777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1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F1CC652-87DF-4CC4-BBC6-DA7AE4EDE29F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7095009-F0FE-4C7E-9F7E-C2C43A091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5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0ADE9D-FBA5-4C8B-9F6D-0DDEF94AF995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A4C841A-3103-49CE-B0F8-94E604282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73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4D49CA2-5BBB-45CD-86F6-3E6CA56F02D5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3CA7DF2-3F5A-4EE9-BC62-3BAEA1823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50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098BD1C-C17B-4A0D-B96C-D608B94E0288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B64CB20-C135-4D34-A5EC-64BDCA068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82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438400" y="1600200"/>
            <a:ext cx="3124200" cy="4495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DE323DD-E4C4-41AB-B7C8-423A3CC357AC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EDC4F36-96BA-4E69-B3C3-34833B6A08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778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089275" y="112713"/>
            <a:ext cx="5740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FFFFFF"/>
                </a:solidFill>
                <a:latin typeface="Bookman Old Style" pitchFamily="18" charset="0"/>
              </a:rPr>
              <a:t>Nursing Leadership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FFFFFF"/>
                </a:solidFill>
                <a:latin typeface="Bookman Old Style" pitchFamily="18" charset="0"/>
              </a:rPr>
              <a:t>Academy</a:t>
            </a:r>
            <a:endParaRPr lang="en-US" sz="3800" b="1" dirty="0">
              <a:solidFill>
                <a:srgbClr val="FFFFFF"/>
              </a:solidFill>
              <a:latin typeface="Bookman Old Style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5" name="Picture 0" descr="woneheader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3214688" y="104775"/>
            <a:ext cx="5740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FFFFFF"/>
                </a:solidFill>
                <a:latin typeface="Bookman Old Style" pitchFamily="18" charset="0"/>
              </a:rPr>
              <a:t>Nursing Leadership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FFFFFF"/>
                </a:solidFill>
                <a:latin typeface="Bookman Old Style" pitchFamily="18" charset="0"/>
              </a:rPr>
              <a:t>Academy</a:t>
            </a:r>
            <a:endParaRPr lang="en-US" sz="3800" b="1" dirty="0">
              <a:solidFill>
                <a:srgbClr val="FFFFFF"/>
              </a:solidFill>
              <a:latin typeface="Bookman Old Style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14600"/>
            <a:ext cx="7772400" cy="2133600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1">
                <a:solidFill>
                  <a:srgbClr val="1D1886"/>
                </a:solidFill>
                <a:latin typeface="Bookman Old Style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15240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3A58FF9-7218-4855-BDFC-308A0781E88E}" type="datetime1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9F06710-3456-4640-8172-30E90FE2A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089275" y="112713"/>
            <a:ext cx="5740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FFFFFF"/>
                </a:solidFill>
                <a:latin typeface="Bookman Old Style" pitchFamily="18" charset="0"/>
              </a:rPr>
              <a:t>Nursing Leadership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FFFFFF"/>
                </a:solidFill>
                <a:latin typeface="Bookman Old Style" pitchFamily="18" charset="0"/>
              </a:rPr>
              <a:t>Academy</a:t>
            </a:r>
            <a:endParaRPr lang="en-US" sz="3800" b="1" dirty="0">
              <a:solidFill>
                <a:srgbClr val="FFFFFF"/>
              </a:solidFill>
              <a:latin typeface="Bookman Old Style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5" name="Picture 0" descr="woneheader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3214688" y="104775"/>
            <a:ext cx="5740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solidFill>
                  <a:srgbClr val="FFFFFF"/>
                </a:solidFill>
                <a:latin typeface="Bookman Old Style" pitchFamily="18" charset="0"/>
              </a:rPr>
              <a:t>Nursing Leadership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FFFFFF"/>
                </a:solidFill>
                <a:latin typeface="Bookman Old Style" pitchFamily="18" charset="0"/>
              </a:rPr>
              <a:t>Academy</a:t>
            </a:r>
            <a:endParaRPr lang="en-US" sz="3800" b="1" dirty="0">
              <a:solidFill>
                <a:srgbClr val="FFFFFF"/>
              </a:solidFill>
              <a:latin typeface="Bookman Old Style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14600"/>
            <a:ext cx="7772400" cy="2133600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1">
                <a:solidFill>
                  <a:srgbClr val="1D1886"/>
                </a:solidFill>
                <a:latin typeface="Bookman Old Style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15240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0171AE5-7067-4C2C-AD0A-FF20F2D76702}" type="datetime1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9F06710-3456-4640-8172-30E90FE2A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EFDBCD8-58CB-4824-9F59-961D57C52B39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C1C6005-75BF-4772-93DA-4879B8FD2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281813A-4304-4471-83E9-7357A3E683DF}" type="datetime1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B13FF96-18D2-47DD-AE73-E21F1CC3A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0098794-9FF0-40B8-9BD9-2B79526FA5C5}" type="datetime1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FDC0A13-ECBB-402F-B06B-C2F15E8F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A7644E5-BCF1-447D-A238-879BD0DD4AF7}" type="datetime1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2213818-4B5F-45EE-AF37-01233FBCB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3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70191F1-2E3F-4CFD-9214-D9DA6B798E2F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8BD6964-051E-48FD-AF94-5E90E1438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69ECDAD-D6EC-452D-A6FB-11EFAD2C18B1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F916F6A-8F2A-44BF-B64F-9A2A9AC46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10E21B1-9CAB-45B9-82D8-AD8D5E052B1A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1D1886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A7BB435-B1A8-4C4C-87FC-DA91D1D5A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sldNum="0"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rgbClr val="1D1886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C8C23"/>
        </a:buClr>
        <a:buFont typeface="Wingdings" pitchFamily="2" charset="2"/>
        <a:buChar char=""/>
        <a:defRPr sz="2800" kern="1200">
          <a:solidFill>
            <a:srgbClr val="404040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D1886"/>
        </a:buClr>
        <a:buFont typeface="Wingdings" pitchFamily="2" charset="2"/>
        <a:buChar char="§"/>
        <a:defRPr sz="2400" kern="1200">
          <a:solidFill>
            <a:srgbClr val="404040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404040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0404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4990"/>
            </a:gs>
            <a:gs pos="3000">
              <a:srgbClr val="004990"/>
            </a:gs>
            <a:gs pos="21001">
              <a:srgbClr val="FFFFFF"/>
            </a:gs>
            <a:gs pos="100000">
              <a:srgbClr val="FFFFFF"/>
            </a:gs>
            <a:gs pos="100000">
              <a:srgbClr val="FFFFFF"/>
            </a:gs>
            <a:gs pos="100000">
              <a:srgbClr val="FFFFFF"/>
            </a:gs>
            <a:gs pos="100000">
              <a:srgbClr val="F2F2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1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F7A5F8A-ACCD-4DBC-97CA-AECB19C29FCD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050" y="6543677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A9FB71-B93B-40A1-AB1D-E94072DFF7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5656263"/>
            <a:ext cx="1389062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524001" y="6538913"/>
            <a:ext cx="7407275" cy="23812"/>
          </a:xfrm>
          <a:prstGeom prst="line">
            <a:avLst/>
          </a:prstGeom>
          <a:ln w="12700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1524001" y="6346825"/>
            <a:ext cx="7407275" cy="0"/>
          </a:xfrm>
          <a:prstGeom prst="line">
            <a:avLst/>
          </a:prstGeom>
          <a:ln w="127000">
            <a:solidFill>
              <a:srgbClr val="FEC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98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rgbClr val="1D1886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EC057"/>
        </a:buClr>
        <a:buFont typeface="Wingdings" pitchFamily="2" charset="2"/>
        <a:buChar char=""/>
        <a:defRPr sz="2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990"/>
        </a:buClr>
        <a:buFont typeface="Wingdings" pitchFamily="2" charset="2"/>
        <a:buChar char="§"/>
        <a:defRPr sz="24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pages/article/newLDR_50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ideo" Target="https://www.youtube.com/embed/1Evwgu369Jw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1Evwgu369Jw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phencovey.com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3276600"/>
          </a:xfrm>
        </p:spPr>
        <p:txBody>
          <a:bodyPr/>
          <a:lstStyle/>
          <a:p>
            <a:r>
              <a:rPr lang="en-US" dirty="0" smtClean="0"/>
              <a:t>Self as </a:t>
            </a:r>
            <a:r>
              <a:rPr lang="en-US" dirty="0" smtClean="0"/>
              <a:t>Leader</a:t>
            </a:r>
            <a:br>
              <a:rPr lang="en-US" dirty="0" smtClean="0"/>
            </a:br>
            <a:r>
              <a:rPr lang="en-US" sz="1600" dirty="0">
                <a:effectLst/>
              </a:rPr>
              <a:t>© Wisconsin Organization of Nurse Executives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Awareness</a:t>
            </a:r>
            <a:endParaRPr lang="en-US" dirty="0"/>
          </a:p>
        </p:txBody>
      </p:sp>
      <p:sp>
        <p:nvSpPr>
          <p:cNvPr id="43011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dirty="0" smtClean="0"/>
              <a:t>Ability to be aware and recognize a feeling as it happens</a:t>
            </a:r>
          </a:p>
          <a:p>
            <a:endParaRPr lang="en-US" dirty="0" smtClean="0"/>
          </a:p>
          <a:p>
            <a:r>
              <a:rPr lang="en-US" dirty="0" smtClean="0"/>
              <a:t>Accurately perform self assessment and have self confidence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Awareness-Wheel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6141"/>
            <a:ext cx="4724399" cy="46322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0" y="6107668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Miller, </a:t>
            </a:r>
            <a:r>
              <a:rPr lang="en-US" dirty="0" err="1"/>
              <a:t>Sherod</a:t>
            </a:r>
            <a:r>
              <a:rPr lang="en-US" dirty="0"/>
              <a:t> &amp; Phyllis)</a:t>
            </a:r>
          </a:p>
        </p:txBody>
      </p:sp>
    </p:spTree>
    <p:extLst>
      <p:ext uri="{BB962C8B-B14F-4D97-AF65-F5344CB8AC3E}">
        <p14:creationId xmlns:p14="http://schemas.microsoft.com/office/powerpoint/2010/main" val="247082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Awareness (Skills)</a:t>
            </a:r>
            <a:endParaRPr lang="en-US" dirty="0"/>
          </a:p>
        </p:txBody>
      </p:sp>
      <p:sp>
        <p:nvSpPr>
          <p:cNvPr id="440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Keep disruptive emotions in check </a:t>
            </a:r>
          </a:p>
          <a:p>
            <a:pPr lvl="1"/>
            <a:r>
              <a:rPr lang="en-US" smtClean="0"/>
              <a:t> Self Control</a:t>
            </a:r>
          </a:p>
          <a:p>
            <a:r>
              <a:rPr lang="en-US" smtClean="0"/>
              <a:t>Maintain honesty and integrity</a:t>
            </a:r>
          </a:p>
          <a:p>
            <a:pPr lvl="1"/>
            <a:r>
              <a:rPr lang="en-US" smtClean="0"/>
              <a:t> Trustworthiness</a:t>
            </a:r>
          </a:p>
          <a:p>
            <a:r>
              <a:rPr lang="en-US" smtClean="0"/>
              <a:t>Take responsibility for own actions</a:t>
            </a:r>
          </a:p>
          <a:p>
            <a:pPr lvl="1"/>
            <a:r>
              <a:rPr lang="en-US" smtClean="0"/>
              <a:t> Accountability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Awareness (Skills)</a:t>
            </a:r>
            <a:endParaRPr lang="en-US" dirty="0"/>
          </a:p>
        </p:txBody>
      </p:sp>
      <p:sp>
        <p:nvSpPr>
          <p:cNvPr id="450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Handle change</a:t>
            </a:r>
          </a:p>
          <a:p>
            <a:pPr lvl="1"/>
            <a:r>
              <a:rPr lang="en-US" smtClean="0"/>
              <a:t> Adaptability					</a:t>
            </a:r>
          </a:p>
          <a:p>
            <a:r>
              <a:rPr lang="en-US" smtClean="0"/>
              <a:t>Be comfortable with new ideas and approaches</a:t>
            </a:r>
          </a:p>
          <a:p>
            <a:pPr lvl="1"/>
            <a:r>
              <a:rPr lang="en-US" smtClean="0"/>
              <a:t> Innovation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 Self Awareness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Practice of seeking ongoing feedback</a:t>
            </a:r>
          </a:p>
          <a:p>
            <a:pPr lvl="1"/>
            <a:r>
              <a:rPr lang="en-US" smtClean="0"/>
              <a:t>Annual Performance Plan, Monthly meetings								</a:t>
            </a:r>
          </a:p>
          <a:p>
            <a:r>
              <a:rPr lang="en-US" smtClean="0"/>
              <a:t>Self reflect on adversity</a:t>
            </a:r>
          </a:p>
          <a:p>
            <a:pPr lvl="1"/>
            <a:r>
              <a:rPr lang="en-US" smtClean="0"/>
              <a:t>Missed Promotion, business failure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Pre-work</a:t>
            </a:r>
            <a:endParaRPr lang="en-US" dirty="0"/>
          </a:p>
        </p:txBody>
      </p:sp>
      <p:sp>
        <p:nvSpPr>
          <p:cNvPr id="32771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“How Good are your Leadership Skills?”</a:t>
            </a:r>
          </a:p>
          <a:p>
            <a:endParaRPr lang="en-US" dirty="0" smtClean="0"/>
          </a:p>
          <a:p>
            <a:r>
              <a:rPr lang="en-US" dirty="0" smtClean="0"/>
              <a:t>Mind Tools.com</a:t>
            </a:r>
          </a:p>
          <a:p>
            <a:pPr marL="0" indent="0">
              <a:buNone/>
            </a:pPr>
            <a:r>
              <a:rPr lang="en-US" sz="2600" dirty="0" smtClean="0">
                <a:hlinkClick r:id="rId3"/>
              </a:rPr>
              <a:t>http://</a:t>
            </a:r>
            <a:r>
              <a:rPr lang="en-US" sz="2600" dirty="0" smtClean="0">
                <a:hlinkClick r:id="rId3"/>
              </a:rPr>
              <a:t>www.mindtools.com/pages/article/newLDR_50.htm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Awareness (Others)</a:t>
            </a:r>
            <a:endParaRPr lang="en-US" dirty="0" smtClean="0"/>
          </a:p>
        </p:txBody>
      </p:sp>
      <p:sp>
        <p:nvSpPr>
          <p:cNvPr id="471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Empathy is the core skill in social awareness:</a:t>
            </a:r>
          </a:p>
          <a:p>
            <a:r>
              <a:rPr lang="en-US" dirty="0" smtClean="0"/>
              <a:t>Sensing what others are thinking and feeling without them telling you in words.</a:t>
            </a:r>
          </a:p>
          <a:p>
            <a:pPr lvl="1"/>
            <a:r>
              <a:rPr lang="en-US" dirty="0" smtClean="0"/>
              <a:t>Cognitive </a:t>
            </a:r>
            <a:r>
              <a:rPr lang="en-US" dirty="0" smtClean="0"/>
              <a:t>empathy -”</a:t>
            </a:r>
            <a:r>
              <a:rPr lang="en-US" dirty="0" smtClean="0"/>
              <a:t>I know how you see things”</a:t>
            </a:r>
          </a:p>
          <a:p>
            <a:pPr lvl="1"/>
            <a:r>
              <a:rPr lang="en-US" dirty="0" smtClean="0"/>
              <a:t>Emotional </a:t>
            </a:r>
            <a:r>
              <a:rPr lang="en-US" dirty="0" smtClean="0"/>
              <a:t>empathy - </a:t>
            </a:r>
            <a:r>
              <a:rPr lang="en-US" dirty="0" smtClean="0"/>
              <a:t>sense how others are reacting</a:t>
            </a:r>
          </a:p>
          <a:p>
            <a:pPr lvl="1"/>
            <a:r>
              <a:rPr lang="en-US" dirty="0" smtClean="0"/>
              <a:t>Empathic </a:t>
            </a:r>
            <a:r>
              <a:rPr lang="en-US" dirty="0" smtClean="0"/>
              <a:t>concern - </a:t>
            </a:r>
            <a:r>
              <a:rPr lang="en-US" dirty="0" smtClean="0"/>
              <a:t>I sense you need some help and I am ready to give it.</a:t>
            </a:r>
          </a:p>
          <a:p>
            <a:pPr marL="407988" lvl="1" indent="0" algn="r">
              <a:buNone/>
            </a:pPr>
            <a:r>
              <a:rPr lang="en-US" sz="1800" dirty="0" err="1" smtClean="0"/>
              <a:t>Goleman</a:t>
            </a:r>
            <a:r>
              <a:rPr lang="en-US" sz="1800" dirty="0" smtClean="0"/>
              <a:t>, D.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91600" cy="990600"/>
          </a:xfrm>
        </p:spPr>
        <p:txBody>
          <a:bodyPr/>
          <a:lstStyle/>
          <a:p>
            <a:r>
              <a:rPr lang="en-US" dirty="0" smtClean="0"/>
              <a:t>Empathy video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>
                <a:hlinkClick r:id="rId4"/>
              </a:rPr>
              <a:t>https://</a:t>
            </a:r>
            <a:r>
              <a:rPr lang="en-US" sz="3000" dirty="0" smtClean="0">
                <a:hlinkClick r:id="rId4"/>
              </a:rPr>
              <a:t>www.youtube.com/watch?v=1Evwgu369Jw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pic>
        <p:nvPicPr>
          <p:cNvPr id="5" name="1Evwgu369Jw">
            <a:hlinkClick r:id="rId4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43000" y="1981200"/>
            <a:ext cx="677333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Develop Awareness of Others (Skill)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Maintain your “I” position			</a:t>
            </a:r>
          </a:p>
          <a:p>
            <a:r>
              <a:rPr lang="en-US" dirty="0" smtClean="0"/>
              <a:t>Allows you to maintain perspective</a:t>
            </a:r>
          </a:p>
          <a:p>
            <a:r>
              <a:rPr lang="en-US" dirty="0" smtClean="0"/>
              <a:t>Helps balance cognition with emotion		</a:t>
            </a:r>
          </a:p>
          <a:p>
            <a:r>
              <a:rPr lang="en-US" dirty="0" smtClean="0"/>
              <a:t>Stay in circle of influence			</a:t>
            </a:r>
          </a:p>
          <a:p>
            <a:pPr lvl="1"/>
            <a:r>
              <a:rPr lang="en-US" dirty="0" smtClean="0"/>
              <a:t>Lead a team with diverse members or join a team with a leader known for their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Circle of Influence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responsibility for your life                </a:t>
            </a:r>
          </a:p>
          <a:p>
            <a:endParaRPr lang="en-US" dirty="0" smtClean="0"/>
          </a:p>
          <a:p>
            <a:r>
              <a:rPr lang="en-US" dirty="0" smtClean="0"/>
              <a:t>Focus time and energy on things can control. The problems, challenges, and opportunities we face fall into two areas--Circle of Concern and </a:t>
            </a:r>
            <a:r>
              <a:rPr lang="en-US" dirty="0" smtClean="0">
                <a:solidFill>
                  <a:srgbClr val="FF0000"/>
                </a:solidFill>
              </a:rPr>
              <a:t>Circle of Influence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800" dirty="0" smtClean="0"/>
              <a:t>Stephen Covey, (1991)</a:t>
            </a:r>
          </a:p>
        </p:txBody>
      </p:sp>
    </p:spTree>
    <p:extLst>
      <p:ext uri="{BB962C8B-B14F-4D97-AF65-F5344CB8AC3E}">
        <p14:creationId xmlns:p14="http://schemas.microsoft.com/office/powerpoint/2010/main" val="15768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17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qualities of an innovative leader</a:t>
            </a:r>
          </a:p>
          <a:p>
            <a:r>
              <a:rPr lang="en-US" dirty="0" smtClean="0"/>
              <a:t>Identify your leadership preference</a:t>
            </a:r>
          </a:p>
          <a:p>
            <a:r>
              <a:rPr lang="en-US" dirty="0" smtClean="0"/>
              <a:t>Describe components of emotional intelligence</a:t>
            </a:r>
          </a:p>
          <a:p>
            <a:r>
              <a:rPr lang="en-US" dirty="0" smtClean="0"/>
              <a:t>Begin to develop leadership plan for self</a:t>
            </a:r>
          </a:p>
          <a:p>
            <a:r>
              <a:rPr lang="en-US" dirty="0" smtClean="0"/>
              <a:t>Describe mentor/mentee roles</a:t>
            </a:r>
          </a:p>
          <a:p>
            <a:r>
              <a:rPr lang="en-US" dirty="0" smtClean="0"/>
              <a:t>Verbalize understanding of importance caring for self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Circle of Influence vs. </a:t>
            </a:r>
            <a:br>
              <a:rPr lang="en-US" dirty="0" smtClean="0"/>
            </a:br>
            <a:r>
              <a:rPr lang="en-US" dirty="0" smtClean="0"/>
              <a:t>Circle of  Concern  </a:t>
            </a:r>
            <a:br>
              <a:rPr lang="en-US" dirty="0" smtClean="0"/>
            </a:br>
            <a:r>
              <a:rPr lang="en-US" sz="2800" dirty="0" smtClean="0">
                <a:solidFill>
                  <a:srgbClr val="004990"/>
                </a:solidFill>
                <a:effectLst/>
              </a:rPr>
              <a:t>(Covey, 1991)</a:t>
            </a:r>
          </a:p>
        </p:txBody>
      </p:sp>
      <p:sp>
        <p:nvSpPr>
          <p:cNvPr id="52227" name="Oval 4"/>
          <p:cNvSpPr>
            <a:spLocks noChangeArrowheads="1"/>
          </p:cNvSpPr>
          <p:nvPr/>
        </p:nvSpPr>
        <p:spPr bwMode="auto">
          <a:xfrm>
            <a:off x="1905000" y="1905000"/>
            <a:ext cx="5105400" cy="4724400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4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222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15470"/>
              </p:ext>
            </p:extLst>
          </p:nvPr>
        </p:nvGraphicFramePr>
        <p:xfrm>
          <a:off x="2667000" y="2514600"/>
          <a:ext cx="37338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5" name="Clip" r:id="rId4" imgW="2286315" imgH="1628047" progId="">
                  <p:embed/>
                </p:oleObj>
              </mc:Choice>
              <mc:Fallback>
                <p:oleObj name="Clip" r:id="rId4" imgW="2286315" imgH="162804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37338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Oval 6"/>
          <p:cNvSpPr>
            <a:spLocks noChangeArrowheads="1"/>
          </p:cNvSpPr>
          <p:nvPr/>
        </p:nvSpPr>
        <p:spPr bwMode="auto">
          <a:xfrm flipH="1">
            <a:off x="4114800" y="3581400"/>
            <a:ext cx="762000" cy="457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4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1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  5 minutes</a:t>
            </a:r>
            <a:endParaRPr lang="en-US" dirty="0"/>
          </a:p>
        </p:txBody>
      </p:sp>
      <p:sp>
        <p:nvSpPr>
          <p:cNvPr id="532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Two Circles (inner and outer)</a:t>
            </a:r>
          </a:p>
          <a:p>
            <a:r>
              <a:rPr lang="en-US" dirty="0" smtClean="0"/>
              <a:t>What/who is in your circle of influence?</a:t>
            </a:r>
            <a:br>
              <a:rPr lang="en-US" dirty="0" smtClean="0"/>
            </a:br>
            <a:r>
              <a:rPr lang="en-US" dirty="0" smtClean="0"/>
              <a:t>Why?</a:t>
            </a:r>
          </a:p>
          <a:p>
            <a:r>
              <a:rPr lang="en-US" dirty="0" smtClean="0"/>
              <a:t>What/who is in your circle of concern?    </a:t>
            </a:r>
            <a:br>
              <a:rPr lang="en-US" dirty="0" smtClean="0"/>
            </a:br>
            <a:r>
              <a:rPr lang="en-US" dirty="0" smtClean="0"/>
              <a:t>Why?</a:t>
            </a:r>
          </a:p>
          <a:p>
            <a:r>
              <a:rPr lang="en-US" dirty="0" smtClean="0"/>
              <a:t>If one was to view your energy, time, thoughts,  What percentage of YOU is going to each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02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Rapport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Paying full attention</a:t>
            </a:r>
          </a:p>
          <a:p>
            <a:endParaRPr lang="en-US" dirty="0" smtClean="0"/>
          </a:p>
          <a:p>
            <a:r>
              <a:rPr lang="en-US" dirty="0" smtClean="0"/>
              <a:t>Being in tune with that your non-verbal cues match what you are saying</a:t>
            </a:r>
          </a:p>
          <a:p>
            <a:endParaRPr lang="en-US" dirty="0" smtClean="0"/>
          </a:p>
          <a:p>
            <a:r>
              <a:rPr lang="en-US" dirty="0" smtClean="0"/>
              <a:t>Feeling positive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800" dirty="0" err="1" smtClean="0"/>
              <a:t>Goleman</a:t>
            </a:r>
            <a:r>
              <a:rPr lang="en-US" sz="1800" dirty="0" smtClean="0"/>
              <a:t>, D. (2011)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14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Awareness of Your Organization</a:t>
            </a:r>
            <a:endParaRPr lang="en-US" dirty="0"/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Stay connected to your leaders</a:t>
            </a:r>
          </a:p>
          <a:p>
            <a:r>
              <a:rPr lang="en-US" smtClean="0"/>
              <a:t>Attend leadership meetings at organization</a:t>
            </a:r>
          </a:p>
          <a:p>
            <a:pPr lvl="1"/>
            <a:r>
              <a:rPr lang="en-US" smtClean="0"/>
              <a:t> Huddles</a:t>
            </a:r>
          </a:p>
          <a:p>
            <a:r>
              <a:rPr lang="en-US" smtClean="0"/>
              <a:t>Network with other leaders through professional organizations such as WONE</a:t>
            </a:r>
          </a:p>
          <a:p>
            <a:r>
              <a:rPr lang="en-US" smtClean="0"/>
              <a:t>Read, Read and Read some more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are responsible for how you shape the feelings of those you interact with—for better or for worse.</a:t>
            </a:r>
          </a:p>
          <a:p>
            <a:pPr lvl="1"/>
            <a:r>
              <a:rPr lang="en-US" dirty="0" smtClean="0"/>
              <a:t>Peer interactions – the sender is usually the most emotional expressive person.			</a:t>
            </a:r>
            <a:r>
              <a:rPr lang="en-US" sz="1800" dirty="0" smtClean="0"/>
              <a:t>	</a:t>
            </a:r>
          </a:p>
          <a:p>
            <a:pPr lvl="1"/>
            <a:r>
              <a:rPr lang="en-US" dirty="0" smtClean="0"/>
              <a:t>Power interactions- the most powerful person is the emotional sender, setting the emotional state for the team.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Management (Skill)</a:t>
            </a:r>
            <a:endParaRPr lang="en-US" dirty="0"/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from peer to leader</a:t>
            </a:r>
          </a:p>
          <a:p>
            <a:pPr lvl="1"/>
            <a:r>
              <a:rPr lang="en-US" dirty="0" smtClean="0"/>
              <a:t>In nursing, the best clinical nurse promoted to the nurse manager position.</a:t>
            </a:r>
          </a:p>
          <a:p>
            <a:pPr lvl="1"/>
            <a:r>
              <a:rPr lang="en-US" dirty="0" smtClean="0"/>
              <a:t>Difficult transition from peer to leader within same department</a:t>
            </a:r>
          </a:p>
          <a:p>
            <a:pPr lvl="1"/>
            <a:r>
              <a:rPr lang="en-US" dirty="0" smtClean="0"/>
              <a:t>Keys for success - </a:t>
            </a:r>
            <a:r>
              <a:rPr lang="en-US" b="1" dirty="0" smtClean="0"/>
              <a:t>group sharing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45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when you moved to leader of your peers or a situation where a peer moved to leadership role:</a:t>
            </a:r>
          </a:p>
          <a:p>
            <a:pPr lvl="1"/>
            <a:r>
              <a:rPr lang="en-US" dirty="0" smtClean="0"/>
              <a:t>Learnings?</a:t>
            </a:r>
          </a:p>
          <a:p>
            <a:pPr lvl="1"/>
            <a:r>
              <a:rPr lang="en-US" dirty="0" smtClean="0"/>
              <a:t>What would you do differently?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09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 effective diplomacy to persuade others.</a:t>
            </a:r>
          </a:p>
          <a:p>
            <a:pPr lvl="1"/>
            <a:r>
              <a:rPr lang="en-US" smtClean="0"/>
              <a:t> Influence</a:t>
            </a:r>
          </a:p>
          <a:p>
            <a:r>
              <a:rPr lang="en-US" smtClean="0"/>
              <a:t>Send convincing messages to inspire, motivate</a:t>
            </a:r>
          </a:p>
          <a:p>
            <a:pPr lvl="1"/>
            <a:r>
              <a:rPr lang="en-US" smtClean="0"/>
              <a:t> Communicate</a:t>
            </a:r>
          </a:p>
          <a:p>
            <a:r>
              <a:rPr lang="en-US" smtClean="0"/>
              <a:t>Work with others toward shared goal</a:t>
            </a:r>
          </a:p>
          <a:p>
            <a:pPr lvl="1"/>
            <a:r>
              <a:rPr lang="en-US" smtClean="0"/>
              <a:t> Collaborate, cooperate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Self-Management</a:t>
            </a:r>
            <a:endParaRPr lang="en-US" dirty="0"/>
          </a:p>
        </p:txBody>
      </p:sp>
      <p:sp>
        <p:nvSpPr>
          <p:cNvPr id="542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“There is a person with whom you spend more time than any other, a person who has more influence over you and more ability to interfere with or to support your growth than anyone else. The ever- present companion is your own self.”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Dr. Pamela Butler, Clinical Psychologist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Self-Management</a:t>
            </a:r>
            <a:endParaRPr lang="en-US" dirty="0"/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not dictate what emotions you feel, when you feel them and how strongly you feel them ……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….. Your choice comes once you feel a certain way, how you express it.</a:t>
            </a:r>
          </a:p>
        </p:txBody>
      </p:sp>
      <p:pic>
        <p:nvPicPr>
          <p:cNvPr id="60419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68" y="2492484"/>
            <a:ext cx="1348232" cy="189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Innovative Leader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Interview question:  </a:t>
            </a:r>
            <a:r>
              <a:rPr lang="en-US" b="1" dirty="0" smtClean="0"/>
              <a:t>What type of leader are you?</a:t>
            </a:r>
          </a:p>
          <a:p>
            <a:r>
              <a:rPr lang="en-US" dirty="0" smtClean="0"/>
              <a:t>Quantum </a:t>
            </a:r>
            <a:r>
              <a:rPr lang="en-US" dirty="0" smtClean="0"/>
              <a:t>Leader - innovation</a:t>
            </a:r>
            <a:endParaRPr lang="en-US" dirty="0" smtClean="0"/>
          </a:p>
          <a:p>
            <a:r>
              <a:rPr lang="en-US" dirty="0" smtClean="0"/>
              <a:t>Transformational </a:t>
            </a:r>
            <a:r>
              <a:rPr lang="en-US" dirty="0" smtClean="0"/>
              <a:t>Leader - </a:t>
            </a:r>
            <a:r>
              <a:rPr lang="en-US" dirty="0" smtClean="0"/>
              <a:t>transform value, beliefs and behaviors to meet the demands of </a:t>
            </a:r>
            <a:r>
              <a:rPr lang="en-US" dirty="0" smtClean="0"/>
              <a:t>future</a:t>
            </a:r>
            <a:endParaRPr lang="en-US" dirty="0" smtClean="0"/>
          </a:p>
          <a:p>
            <a:r>
              <a:rPr lang="en-US" dirty="0" smtClean="0"/>
              <a:t>Transactional Leader</a:t>
            </a:r>
          </a:p>
          <a:p>
            <a:r>
              <a:rPr lang="en-US" dirty="0" smtClean="0"/>
              <a:t>Servant </a:t>
            </a:r>
            <a:r>
              <a:rPr lang="en-US" dirty="0" smtClean="0"/>
              <a:t>Leader - </a:t>
            </a:r>
            <a:r>
              <a:rPr lang="en-US" dirty="0" smtClean="0"/>
              <a:t>serve others</a:t>
            </a:r>
          </a:p>
          <a:p>
            <a:r>
              <a:rPr lang="en-US" dirty="0" smtClean="0"/>
              <a:t>Participative/Democratic Leader</a:t>
            </a:r>
          </a:p>
          <a:p>
            <a:r>
              <a:rPr lang="en-US" dirty="0" smtClean="0"/>
              <a:t>Authoritarian Leader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Self-Renewal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Preserving and enhancing the greatest asset you have -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.        </a:t>
            </a:r>
          </a:p>
          <a:p>
            <a:r>
              <a:rPr lang="en-US" dirty="0" smtClean="0"/>
              <a:t>Self-renewal in the four areas of your life: </a:t>
            </a:r>
          </a:p>
          <a:p>
            <a:pPr lvl="1"/>
            <a:r>
              <a:rPr lang="en-US" b="1" dirty="0" smtClean="0"/>
              <a:t>Physical: </a:t>
            </a:r>
            <a:r>
              <a:rPr lang="en-US" dirty="0" smtClean="0"/>
              <a:t>Beneficial eating, exercising, and resting </a:t>
            </a:r>
          </a:p>
          <a:p>
            <a:pPr lvl="1"/>
            <a:r>
              <a:rPr lang="en-US" b="1" dirty="0" smtClean="0"/>
              <a:t>Social/Emotional: </a:t>
            </a:r>
            <a:r>
              <a:rPr lang="en-US" dirty="0" smtClean="0"/>
              <a:t>Making social and meaningful connections with others </a:t>
            </a:r>
          </a:p>
          <a:p>
            <a:pPr lvl="1"/>
            <a:r>
              <a:rPr lang="en-US" b="1" dirty="0" smtClean="0"/>
              <a:t>Mental: </a:t>
            </a:r>
            <a:r>
              <a:rPr lang="en-US" dirty="0" smtClean="0"/>
              <a:t>Learning, reading, writing, and teaching </a:t>
            </a:r>
          </a:p>
          <a:p>
            <a:pPr lvl="1"/>
            <a:r>
              <a:rPr lang="en-US" b="1" dirty="0" smtClean="0"/>
              <a:t>Spiritual: </a:t>
            </a:r>
            <a:r>
              <a:rPr lang="en-US" dirty="0" smtClean="0"/>
              <a:t>Spending time in nature, expanding spiritual self through meditation, music, art, prayer, or service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Moments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36 percent of people can identify their emotions while they happen.</a:t>
            </a:r>
          </a:p>
          <a:p>
            <a:r>
              <a:rPr lang="en-US" dirty="0" smtClean="0"/>
              <a:t>Leaders </a:t>
            </a:r>
            <a:r>
              <a:rPr lang="en-US" b="1" dirty="0" smtClean="0"/>
              <a:t>set the emotional tone </a:t>
            </a:r>
            <a:r>
              <a:rPr lang="en-US" dirty="0" smtClean="0"/>
              <a:t>either attract or distract followership.</a:t>
            </a:r>
          </a:p>
          <a:p>
            <a:r>
              <a:rPr lang="en-US" dirty="0" smtClean="0"/>
              <a:t>Employees are tuned into leader’s feeling---the good the bad and ugly.</a:t>
            </a:r>
          </a:p>
          <a:p>
            <a:r>
              <a:rPr lang="en-US" dirty="0" smtClean="0"/>
              <a:t> Positive practice environment, achieve goals, enhance creativity and predispose us to be kind to others.</a:t>
            </a:r>
          </a:p>
          <a:p>
            <a:pPr marL="0" indent="0" algn="r">
              <a:buNone/>
            </a:pPr>
            <a:r>
              <a:rPr lang="en-US" sz="1800" dirty="0" err="1" smtClean="0"/>
              <a:t>Kivland</a:t>
            </a:r>
            <a:r>
              <a:rPr lang="en-US" sz="1800" dirty="0" smtClean="0"/>
              <a:t>, C. (2014)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3949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Leader’s EQ Traits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4040188" cy="609600"/>
          </a:xfrm>
        </p:spPr>
        <p:txBody>
          <a:bodyPr/>
          <a:lstStyle/>
          <a:p>
            <a:r>
              <a:rPr lang="en-US" b="1" dirty="0" smtClean="0"/>
              <a:t>Leaders with Low EQ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24400" y="1219200"/>
            <a:ext cx="4041775" cy="609600"/>
          </a:xfrm>
        </p:spPr>
        <p:txBody>
          <a:bodyPr/>
          <a:lstStyle/>
          <a:p>
            <a:r>
              <a:rPr lang="en-US" b="1" dirty="0" smtClean="0"/>
              <a:t>Leaders with High EQ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8600" y="1981200"/>
            <a:ext cx="4191000" cy="4572000"/>
          </a:xfrm>
        </p:spPr>
        <p:txBody>
          <a:bodyPr/>
          <a:lstStyle/>
          <a:p>
            <a:r>
              <a:rPr lang="en-US" sz="2400" dirty="0" smtClean="0"/>
              <a:t>React and sound off</a:t>
            </a:r>
          </a:p>
          <a:p>
            <a:r>
              <a:rPr lang="en-US" sz="2400" dirty="0" smtClean="0"/>
              <a:t>Ignore people when stressed</a:t>
            </a:r>
          </a:p>
          <a:p>
            <a:r>
              <a:rPr lang="en-US" sz="2400" dirty="0" smtClean="0"/>
              <a:t>Deny how events impact emotion and decision making </a:t>
            </a:r>
          </a:p>
          <a:p>
            <a:r>
              <a:rPr lang="en-US" sz="2400" dirty="0" smtClean="0"/>
              <a:t>Get defensive when challenged</a:t>
            </a:r>
          </a:p>
          <a:p>
            <a:r>
              <a:rPr lang="en-US" sz="2400" dirty="0" smtClean="0"/>
              <a:t>Focus on tasks and ignore person</a:t>
            </a:r>
          </a:p>
          <a:p>
            <a:r>
              <a:rPr lang="en-US" sz="2400" dirty="0" smtClean="0"/>
              <a:t>Oblivious to tension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95800" y="1905000"/>
            <a:ext cx="4495800" cy="4572000"/>
          </a:xfrm>
        </p:spPr>
        <p:txBody>
          <a:bodyPr/>
          <a:lstStyle/>
          <a:p>
            <a:r>
              <a:rPr lang="en-US" sz="2400" dirty="0" smtClean="0"/>
              <a:t>Listen first, see input, offer advice</a:t>
            </a:r>
          </a:p>
          <a:p>
            <a:r>
              <a:rPr lang="en-US" sz="2400" dirty="0" smtClean="0"/>
              <a:t>Keep communication open</a:t>
            </a:r>
          </a:p>
          <a:p>
            <a:r>
              <a:rPr lang="en-US" sz="2400" dirty="0" smtClean="0"/>
              <a:t>Aware how event impact emotion and decision making	</a:t>
            </a:r>
          </a:p>
          <a:p>
            <a:r>
              <a:rPr lang="en-US" sz="2400" dirty="0" smtClean="0"/>
              <a:t>Open to feedback</a:t>
            </a:r>
          </a:p>
          <a:p>
            <a:r>
              <a:rPr lang="en-US" sz="2400" dirty="0" smtClean="0"/>
              <a:t>Show others they care</a:t>
            </a:r>
          </a:p>
          <a:p>
            <a:r>
              <a:rPr lang="en-US" sz="2400" dirty="0" smtClean="0"/>
              <a:t>Accurately pick up on mood in room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6336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Kivland</a:t>
            </a:r>
            <a:r>
              <a:rPr lang="en-US" dirty="0"/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3744365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Enhance your EQ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on your dreams!</a:t>
            </a:r>
          </a:p>
          <a:p>
            <a:pPr lvl="1"/>
            <a:r>
              <a:rPr lang="en-US" dirty="0" smtClean="0"/>
              <a:t>EQ skills can be learned….being  mindful.</a:t>
            </a:r>
          </a:p>
          <a:p>
            <a:pPr lvl="1"/>
            <a:r>
              <a:rPr lang="en-US" dirty="0" smtClean="0"/>
              <a:t>Work from where you are now, what you want to improve to get to where you want to go.</a:t>
            </a:r>
          </a:p>
          <a:p>
            <a:pPr lvl="2"/>
            <a:r>
              <a:rPr lang="en-US" dirty="0" smtClean="0"/>
              <a:t>360 feedback on EQ competencies </a:t>
            </a:r>
          </a:p>
          <a:p>
            <a:pPr lvl="1"/>
            <a:r>
              <a:rPr lang="en-US" dirty="0" smtClean="0"/>
              <a:t>Operationalize your goal-behavioral</a:t>
            </a:r>
          </a:p>
          <a:p>
            <a:pPr lvl="2"/>
            <a:r>
              <a:rPr lang="en-US" dirty="0" smtClean="0"/>
              <a:t>Make it practical, what to do and when</a:t>
            </a:r>
          </a:p>
          <a:p>
            <a:pPr lvl="2"/>
            <a:r>
              <a:rPr lang="en-US" b="1" dirty="0" smtClean="0"/>
              <a:t>Do it over and over again </a:t>
            </a:r>
            <a:r>
              <a:rPr lang="en-US" dirty="0" smtClean="0"/>
              <a:t>until you form a new behavior</a:t>
            </a:r>
          </a:p>
          <a:p>
            <a:pPr lvl="3"/>
            <a:endParaRPr lang="en-US" dirty="0" smtClean="0"/>
          </a:p>
          <a:p>
            <a:pPr marL="407988" lvl="1" indent="0" algn="r">
              <a:buNone/>
            </a:pPr>
            <a:r>
              <a:rPr lang="en-US" sz="1800" dirty="0" err="1" smtClean="0"/>
              <a:t>Goleman</a:t>
            </a:r>
            <a:r>
              <a:rPr lang="en-US" sz="1800" dirty="0" smtClean="0"/>
              <a:t> ( 2015)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Leadership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your strengths/areas for growth</a:t>
            </a:r>
          </a:p>
          <a:p>
            <a:endParaRPr lang="en-US" smtClean="0"/>
          </a:p>
          <a:p>
            <a:r>
              <a:rPr lang="en-US" smtClean="0"/>
              <a:t>Develop a plan</a:t>
            </a:r>
          </a:p>
          <a:p>
            <a:endParaRPr lang="en-US" smtClean="0"/>
          </a:p>
          <a:p>
            <a:r>
              <a:rPr lang="en-US" smtClean="0"/>
              <a:t>Find a mentor (WONE Resource)</a:t>
            </a:r>
          </a:p>
          <a:p>
            <a:endParaRPr lang="en-US" smtClean="0"/>
          </a:p>
          <a:p>
            <a:r>
              <a:rPr lang="en-US" smtClean="0"/>
              <a:t>Work together on mutual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14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Mentor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Mentor is someone who makes a difference in another person’s life. In your role as a Mentor, you will have the opportunity to do this with Nurse Leaders within the state of Wisconsin interested in a Mentor/Mentee partnership.</a:t>
            </a:r>
          </a:p>
          <a:p>
            <a:endParaRPr lang="en-US" smtClean="0"/>
          </a:p>
          <a:p>
            <a:r>
              <a:rPr lang="en-US" smtClean="0"/>
              <a:t>The partnership between a Mentor and Mentee is built upon trust, respect, and professionalism. Specifically, as a Mentor your role will be one of Coach, Guide, Motivator, Advisor, and Role Model.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69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Mentor will: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Provide constructive feedback about your Mentee’s personal and leadership skills.</a:t>
            </a:r>
          </a:p>
          <a:p>
            <a:r>
              <a:rPr lang="en-US" altLang="en-US" dirty="0" smtClean="0"/>
              <a:t>Share their knowledge about specific leadership roles, organizational cultures, and industry standards.</a:t>
            </a:r>
          </a:p>
          <a:p>
            <a:r>
              <a:rPr lang="en-US" altLang="en-US" dirty="0" smtClean="0"/>
              <a:t>Give guidance about how to conduct oneself in leadership and business settings.</a:t>
            </a:r>
          </a:p>
          <a:p>
            <a:r>
              <a:rPr lang="en-US" altLang="en-US" dirty="0" smtClean="0"/>
              <a:t>Facilitate networking.</a:t>
            </a:r>
          </a:p>
          <a:p>
            <a:r>
              <a:rPr lang="en-US" altLang="en-US" dirty="0" smtClean="0"/>
              <a:t>Coach and guide Mentee toward achieving a specific developmental goal.</a:t>
            </a:r>
          </a:p>
        </p:txBody>
      </p:sp>
    </p:spTree>
    <p:extLst>
      <p:ext uri="{BB962C8B-B14F-4D97-AF65-F5344CB8AC3E}">
        <p14:creationId xmlns:p14="http://schemas.microsoft.com/office/powerpoint/2010/main" val="41612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Mentor Responsibilities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Communicate clearly the developmental goals that they agree to work on with your Mentee.</a:t>
            </a:r>
          </a:p>
          <a:p>
            <a:r>
              <a:rPr lang="en-US" altLang="en-US" smtClean="0"/>
              <a:t>Set realistic expectations regarding method and frequency of communication between Mentor and Mentee.</a:t>
            </a:r>
          </a:p>
          <a:p>
            <a:r>
              <a:rPr lang="en-US" altLang="en-US" smtClean="0"/>
              <a:t>Be available and maintain consistent contact.</a:t>
            </a:r>
          </a:p>
          <a:p>
            <a:r>
              <a:rPr lang="en-US" altLang="en-US" smtClean="0"/>
              <a:t>Listen to the Mentee.</a:t>
            </a:r>
          </a:p>
          <a:p>
            <a:r>
              <a:rPr lang="en-US" altLang="en-US" smtClean="0"/>
              <a:t>Provide the Mentee with information about opportunities he/she should explore.</a:t>
            </a:r>
          </a:p>
          <a:p>
            <a:r>
              <a:rPr lang="en-US" altLang="en-US" smtClean="0"/>
              <a:t>Give constructive feedback.</a:t>
            </a:r>
          </a:p>
        </p:txBody>
      </p:sp>
    </p:spTree>
    <p:extLst>
      <p:ext uri="{BB962C8B-B14F-4D97-AF65-F5344CB8AC3E}">
        <p14:creationId xmlns:p14="http://schemas.microsoft.com/office/powerpoint/2010/main" val="94521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Mentee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Mentee is motivated to assume responsibility for her/his own professional and personal growth and development.</a:t>
            </a:r>
          </a:p>
          <a:p>
            <a:endParaRPr lang="en-US" smtClean="0"/>
          </a:p>
          <a:p>
            <a:r>
              <a:rPr lang="en-US" smtClean="0"/>
              <a:t>The partnership between a Mentor and Mentee is built upon a foundation of trust, respect, and professionalism.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836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As a Mentee, you will have the opportunity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dirty="0" smtClean="0"/>
              <a:t>Learn about specific leadership roles, organizational cultures, and health care as a business.</a:t>
            </a:r>
          </a:p>
          <a:p>
            <a:r>
              <a:rPr lang="en-US" dirty="0" smtClean="0"/>
              <a:t>Receive constructive feedback about personal and business skills.</a:t>
            </a:r>
          </a:p>
          <a:p>
            <a:r>
              <a:rPr lang="en-US" dirty="0" smtClean="0"/>
              <a:t>Obtain guidance about conducting yourself in health care/business settings.</a:t>
            </a:r>
          </a:p>
          <a:p>
            <a:r>
              <a:rPr lang="en-US" dirty="0" smtClean="0"/>
              <a:t>Create a focused development plan with your Mentor and work towards achieving the stated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3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Innovative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dirty="0" smtClean="0"/>
              <a:t>Ability  to create the environment and resources for innovation to occur:</a:t>
            </a:r>
          </a:p>
          <a:p>
            <a:pPr lvl="1"/>
            <a:r>
              <a:rPr lang="en-US" dirty="0" smtClean="0"/>
              <a:t>Build relationships, collaborate</a:t>
            </a:r>
          </a:p>
          <a:p>
            <a:pPr lvl="1"/>
            <a:r>
              <a:rPr lang="en-US" dirty="0" smtClean="0"/>
              <a:t>Challenge the status quo</a:t>
            </a:r>
          </a:p>
          <a:p>
            <a:pPr lvl="1"/>
            <a:r>
              <a:rPr lang="en-US" dirty="0" smtClean="0"/>
              <a:t>Take risks, all ideas are great ideas!</a:t>
            </a:r>
          </a:p>
          <a:p>
            <a:pPr lvl="1"/>
            <a:r>
              <a:rPr lang="en-US" dirty="0" smtClean="0"/>
              <a:t>Appreciate others- collective wisdom of many</a:t>
            </a:r>
          </a:p>
          <a:p>
            <a:pPr lvl="2"/>
            <a:r>
              <a:rPr lang="en-US" dirty="0" smtClean="0"/>
              <a:t>Invite key stakeholders</a:t>
            </a:r>
          </a:p>
          <a:p>
            <a:pPr lvl="1"/>
            <a:r>
              <a:rPr lang="en-US" dirty="0" smtClean="0"/>
              <a:t>Ask questions differently</a:t>
            </a:r>
          </a:p>
          <a:p>
            <a:pPr marL="407988" lvl="1" indent="0" algn="r">
              <a:buNone/>
            </a:pPr>
            <a:endParaRPr lang="en-US" sz="1800" dirty="0" smtClean="0"/>
          </a:p>
          <a:p>
            <a:pPr marL="407988" lvl="1" indent="0" algn="r">
              <a:buNone/>
            </a:pPr>
            <a:r>
              <a:rPr lang="en-US" sz="1800" dirty="0" err="1" smtClean="0"/>
              <a:t>Malloch</a:t>
            </a:r>
            <a:r>
              <a:rPr lang="en-US" sz="1800" dirty="0" smtClean="0"/>
              <a:t>, K., &amp; Porter O’Grady, T. (2015)</a:t>
            </a:r>
            <a:endParaRPr lang="en-US" sz="1800" dirty="0"/>
          </a:p>
        </p:txBody>
      </p:sp>
      <p:pic>
        <p:nvPicPr>
          <p:cNvPr id="53250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57400"/>
            <a:ext cx="1371600" cy="168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Mentee Responsibilities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altLang="en-US" dirty="0" smtClean="0"/>
              <a:t>Initiate contact.</a:t>
            </a:r>
          </a:p>
          <a:p>
            <a:r>
              <a:rPr lang="en-US" altLang="en-US" dirty="0" smtClean="0"/>
              <a:t>Communicate your interests/needs/problems clearly. </a:t>
            </a:r>
          </a:p>
          <a:p>
            <a:r>
              <a:rPr lang="en-US" altLang="en-US" dirty="0" smtClean="0"/>
              <a:t> Review your needs assessment with Mentor and use it to set agenda for your meetings</a:t>
            </a:r>
          </a:p>
          <a:p>
            <a:r>
              <a:rPr lang="en-US" altLang="en-US" dirty="0" smtClean="0"/>
              <a:t>Accept Mentor advice and feedback without becoming defensive.</a:t>
            </a:r>
          </a:p>
          <a:p>
            <a:r>
              <a:rPr lang="en-US" altLang="en-US" dirty="0" smtClean="0"/>
              <a:t>Set realistic expectations of the Mentor.</a:t>
            </a:r>
          </a:p>
          <a:p>
            <a:r>
              <a:rPr lang="en-US" altLang="en-US" dirty="0" smtClean="0"/>
              <a:t>Appreciate the mutual respect, trust, and openness between Mentee and Mentor (including confidentiality).</a:t>
            </a:r>
          </a:p>
        </p:txBody>
      </p:sp>
    </p:spTree>
    <p:extLst>
      <p:ext uri="{BB962C8B-B14F-4D97-AF65-F5344CB8AC3E}">
        <p14:creationId xmlns:p14="http://schemas.microsoft.com/office/powerpoint/2010/main" val="11945908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114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000" i="1" dirty="0" smtClean="0"/>
              <a:t>“Personal </a:t>
            </a:r>
            <a:r>
              <a:rPr lang="en-US" sz="3000" i="1" dirty="0"/>
              <a:t>leadership is not a singular experience. It is, rather, the ongoing process of keeping your vision and values before you and aligning your life to be congruent with those most important things</a:t>
            </a:r>
            <a:r>
              <a:rPr lang="en-US" sz="3000" i="1" dirty="0" smtClean="0"/>
              <a:t>.”</a:t>
            </a:r>
            <a:r>
              <a:rPr lang="en-US" sz="30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dirty="0" smtClean="0"/>
              <a:t>      </a:t>
            </a:r>
            <a:r>
              <a:rPr lang="en-US" sz="2400" dirty="0" smtClean="0"/>
              <a:t>Stephen </a:t>
            </a:r>
            <a:r>
              <a:rPr lang="en-US" sz="2400" dirty="0"/>
              <a:t>Covey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4800" b="1" dirty="0" smtClean="0"/>
              <a:t>QUESTIONS?</a:t>
            </a:r>
            <a:endParaRPr lang="en-US" sz="4800" b="1" dirty="0"/>
          </a:p>
        </p:txBody>
      </p:sp>
      <p:pic>
        <p:nvPicPr>
          <p:cNvPr id="53250" name="Picture 2" descr="C:\Users\Peggy\AppData\Local\Microsoft\Windows\Temporary Internet Files\Content.IE5\TXRJQX1X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11" y="2971800"/>
            <a:ext cx="187298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Bibliography</a:t>
            </a:r>
          </a:p>
        </p:txBody>
      </p:sp>
      <p:sp>
        <p:nvSpPr>
          <p:cNvPr id="5120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Covey, S., (1991). The Seven Habits of Highly Effective People., 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www.stephencovey.com</a:t>
            </a:r>
            <a:endParaRPr lang="en-US" sz="2600" dirty="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 Goleman, D. (2011). Emotional mastery.  </a:t>
            </a:r>
            <a:r>
              <a:rPr lang="en-US" sz="2600" i="1" dirty="0" smtClean="0">
                <a:solidFill>
                  <a:srgbClr val="000000"/>
                </a:solidFill>
              </a:rPr>
              <a:t>Leadership Excellence. 28(6), 12-13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Kivland</a:t>
            </a:r>
            <a:r>
              <a:rPr lang="en-US" sz="2600" dirty="0" smtClean="0">
                <a:solidFill>
                  <a:srgbClr val="000000"/>
                </a:solidFill>
              </a:rPr>
              <a:t>, C. (2014) Your future gets brighter with emotional intelligence.  </a:t>
            </a:r>
            <a:r>
              <a:rPr lang="en-US" sz="2600" i="1" dirty="0" smtClean="0">
                <a:solidFill>
                  <a:srgbClr val="000000"/>
                </a:solidFill>
              </a:rPr>
              <a:t>Healthcare Executive, 72-75. </a:t>
            </a:r>
            <a:endParaRPr lang="en-US" sz="2600" dirty="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n-US" sz="2600" dirty="0" err="1" smtClean="0">
                <a:solidFill>
                  <a:srgbClr val="000000"/>
                </a:solidFill>
              </a:rPr>
              <a:t>Malloch</a:t>
            </a:r>
            <a:r>
              <a:rPr lang="en-US" sz="2600" dirty="0" smtClean="0">
                <a:solidFill>
                  <a:srgbClr val="000000"/>
                </a:solidFill>
              </a:rPr>
              <a:t>, K., &amp; Porter O’Grady (2015). The quantum </a:t>
            </a:r>
            <a:r>
              <a:rPr lang="en-US" sz="2600" dirty="0">
                <a:solidFill>
                  <a:srgbClr val="000000"/>
                </a:solidFill>
              </a:rPr>
              <a:t>l</a:t>
            </a:r>
            <a:r>
              <a:rPr lang="en-US" sz="2600" dirty="0" smtClean="0">
                <a:solidFill>
                  <a:srgbClr val="000000"/>
                </a:solidFill>
              </a:rPr>
              <a:t>eader: 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Building partnerships for sustainable health. Burlington MA:  Jones &amp; </a:t>
            </a:r>
            <a:r>
              <a:rPr lang="en-US" sz="2600" dirty="0" err="1" smtClean="0">
                <a:solidFill>
                  <a:srgbClr val="000000"/>
                </a:solidFill>
              </a:rPr>
              <a:t>Bartlet</a:t>
            </a:r>
            <a:r>
              <a:rPr lang="en-US" sz="2600" dirty="0" smtClean="0">
                <a:solidFill>
                  <a:srgbClr val="000000"/>
                </a:solidFill>
              </a:rPr>
              <a:t>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dirty="0" smtClean="0"/>
              <a:t>Strategies for Innovative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language of innovation</a:t>
            </a:r>
          </a:p>
          <a:p>
            <a:r>
              <a:rPr lang="en-US" dirty="0" smtClean="0"/>
              <a:t>Understand your ego</a:t>
            </a:r>
          </a:p>
          <a:p>
            <a:r>
              <a:rPr lang="en-US" dirty="0" smtClean="0"/>
              <a:t>Bank on teamwork</a:t>
            </a:r>
          </a:p>
          <a:p>
            <a:r>
              <a:rPr lang="en-US" dirty="0" smtClean="0"/>
              <a:t>Recognize and reward innovation work</a:t>
            </a:r>
          </a:p>
          <a:p>
            <a:r>
              <a:rPr lang="en-US" dirty="0" smtClean="0"/>
              <a:t>Avoid reliance on technology</a:t>
            </a:r>
          </a:p>
          <a:p>
            <a:r>
              <a:rPr lang="en-US" dirty="0" smtClean="0"/>
              <a:t>Create business case for innovation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800" dirty="0" err="1" smtClean="0"/>
              <a:t>Malloch</a:t>
            </a:r>
            <a:r>
              <a:rPr lang="en-US" sz="1800" dirty="0" smtClean="0"/>
              <a:t> &amp; Porter O’Grady (2015)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524001"/>
          </a:xfrm>
        </p:spPr>
        <p:txBody>
          <a:bodyPr/>
          <a:lstStyle/>
          <a:p>
            <a:r>
              <a:rPr lang="en-US" sz="4400" dirty="0" smtClean="0"/>
              <a:t>Where do I begin my leadership </a:t>
            </a:r>
            <a:r>
              <a:rPr lang="en-US" sz="4400" dirty="0" smtClean="0"/>
              <a:t>journey?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21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Begin with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23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80" b="5360"/>
          <a:stretch/>
        </p:blipFill>
        <p:spPr>
          <a:xfrm>
            <a:off x="1219200" y="1447800"/>
            <a:ext cx="6719393" cy="537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Emotional Intelligence</a:t>
            </a:r>
            <a:endParaRPr lang="en-US" dirty="0"/>
          </a:p>
        </p:txBody>
      </p:sp>
      <p:sp>
        <p:nvSpPr>
          <p:cNvPr id="419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competencies:</a:t>
            </a:r>
          </a:p>
          <a:p>
            <a:r>
              <a:rPr lang="en-US" b="1" dirty="0" smtClean="0">
                <a:solidFill>
                  <a:srgbClr val="004990"/>
                </a:solidFill>
              </a:rPr>
              <a:t>Self Awareness  </a:t>
            </a:r>
            <a:r>
              <a:rPr lang="en-US" dirty="0" smtClean="0"/>
              <a:t>–  commitment and integrity</a:t>
            </a:r>
          </a:p>
          <a:p>
            <a:r>
              <a:rPr lang="en-US" b="1" dirty="0" smtClean="0">
                <a:solidFill>
                  <a:srgbClr val="004990"/>
                </a:solidFill>
              </a:rPr>
              <a:t>Social Awareness </a:t>
            </a:r>
            <a:r>
              <a:rPr lang="en-US" dirty="0" smtClean="0"/>
              <a:t>–  communication and influence</a:t>
            </a:r>
          </a:p>
          <a:p>
            <a:r>
              <a:rPr lang="en-US" b="1" dirty="0" smtClean="0">
                <a:solidFill>
                  <a:srgbClr val="004990"/>
                </a:solidFill>
              </a:rPr>
              <a:t>Relationship Management  </a:t>
            </a:r>
            <a:r>
              <a:rPr lang="en-US" dirty="0" smtClean="0"/>
              <a:t>- peer to leader transition</a:t>
            </a:r>
          </a:p>
          <a:p>
            <a:r>
              <a:rPr lang="en-US" b="1" dirty="0" smtClean="0">
                <a:solidFill>
                  <a:srgbClr val="004990"/>
                </a:solidFill>
              </a:rPr>
              <a:t>Self Management </a:t>
            </a:r>
            <a:r>
              <a:rPr lang="en-US" dirty="0" smtClean="0"/>
              <a:t>-  balance personal and professional life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800" dirty="0" err="1" smtClean="0"/>
              <a:t>Goleman</a:t>
            </a:r>
            <a:r>
              <a:rPr lang="en-US" sz="1800" dirty="0" smtClean="0"/>
              <a:t>, D.,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Emotional Intelligence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525600"/>
              </p:ext>
            </p:extLst>
          </p:nvPr>
        </p:nvGraphicFramePr>
        <p:xfrm>
          <a:off x="381000" y="1524000"/>
          <a:ext cx="8351837" cy="3733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48021"/>
                <a:gridCol w="3325268"/>
                <a:gridCol w="3278548"/>
              </a:tblGrid>
              <a:tr h="407894"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 See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 Do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2953"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Self-Awareness</a:t>
                      </a: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 – Management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953"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Others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Awareness</a:t>
                      </a:r>
                    </a:p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 Management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5638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Goleman, D., (2011)</a:t>
            </a:r>
          </a:p>
        </p:txBody>
      </p:sp>
    </p:spTree>
    <p:extLst>
      <p:ext uri="{BB962C8B-B14F-4D97-AF65-F5344CB8AC3E}">
        <p14:creationId xmlns:p14="http://schemas.microsoft.com/office/powerpoint/2010/main" val="39081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1930</Words>
  <Application>Microsoft Office PowerPoint</Application>
  <PresentationFormat>On-screen Show (4:3)</PresentationFormat>
  <Paragraphs>331</Paragraphs>
  <Slides>43</Slides>
  <Notes>43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1_Executive</vt:lpstr>
      <vt:lpstr>2_Executive</vt:lpstr>
      <vt:lpstr>Clip</vt:lpstr>
      <vt:lpstr>Self as Leader © Wisconsin Organization of Nurse Executives</vt:lpstr>
      <vt:lpstr>Objectives</vt:lpstr>
      <vt:lpstr>Innovative Leader Qualities</vt:lpstr>
      <vt:lpstr>Innovative Leader</vt:lpstr>
      <vt:lpstr>Strategies for Innovative Leadership</vt:lpstr>
      <vt:lpstr>Where do I begin my leadership journey?</vt:lpstr>
      <vt:lpstr>Emotional Intelligence</vt:lpstr>
      <vt:lpstr>Emotional Intelligence</vt:lpstr>
      <vt:lpstr>Emotional Intelligence</vt:lpstr>
      <vt:lpstr>Self Awareness</vt:lpstr>
      <vt:lpstr>Self Awareness-Wheel</vt:lpstr>
      <vt:lpstr>Self Awareness (Skills)</vt:lpstr>
      <vt:lpstr>Self Awareness (Skills)</vt:lpstr>
      <vt:lpstr>Develop Self Awareness</vt:lpstr>
      <vt:lpstr>Pre-work</vt:lpstr>
      <vt:lpstr>Social Awareness (Others)</vt:lpstr>
      <vt:lpstr>Empathy video https://www.youtube.com/watch?v=1Evwgu369Jw </vt:lpstr>
      <vt:lpstr>Develop Awareness of Others (Skill)</vt:lpstr>
      <vt:lpstr>Circle of Influence</vt:lpstr>
      <vt:lpstr>Circle of Influence vs.  Circle of  Concern   (Covey, 1991)</vt:lpstr>
      <vt:lpstr>Group Activity  5 minutes</vt:lpstr>
      <vt:lpstr>Social Rapport</vt:lpstr>
      <vt:lpstr> Awareness of Your Organization</vt:lpstr>
      <vt:lpstr>Relationship Management</vt:lpstr>
      <vt:lpstr>Relationship Management (Skill)</vt:lpstr>
      <vt:lpstr>Group Activity</vt:lpstr>
      <vt:lpstr>Relationship Management</vt:lpstr>
      <vt:lpstr>Self-Management</vt:lpstr>
      <vt:lpstr>Self-Management</vt:lpstr>
      <vt:lpstr>Self-Renewal</vt:lpstr>
      <vt:lpstr>Moments of Truth</vt:lpstr>
      <vt:lpstr>Leader’s EQ Traits</vt:lpstr>
      <vt:lpstr>How to Enhance your EQ</vt:lpstr>
      <vt:lpstr>Leadership Development</vt:lpstr>
      <vt:lpstr>Mentor Role</vt:lpstr>
      <vt:lpstr>Mentor will:</vt:lpstr>
      <vt:lpstr>Mentor Responsibilities</vt:lpstr>
      <vt:lpstr>Mentee Role</vt:lpstr>
      <vt:lpstr>As a Mentee, you will have the opportunity to:</vt:lpstr>
      <vt:lpstr>Mentee Responsibilities</vt:lpstr>
      <vt:lpstr>PowerPoint Presentation</vt:lpstr>
      <vt:lpstr>PowerPoint Presentation</vt:lpstr>
      <vt:lpstr>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as Leader</dc:title>
  <dc:creator>user</dc:creator>
  <cp:lastModifiedBy>Teresa Prattke</cp:lastModifiedBy>
  <cp:revision>223</cp:revision>
  <cp:lastPrinted>2017-01-02T16:56:01Z</cp:lastPrinted>
  <dcterms:created xsi:type="dcterms:W3CDTF">2011-07-14T01:59:34Z</dcterms:created>
  <dcterms:modified xsi:type="dcterms:W3CDTF">2017-02-16T22:52:13Z</dcterms:modified>
</cp:coreProperties>
</file>