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9"/>
  </p:notesMasterIdLst>
  <p:handoutMasterIdLst>
    <p:handoutMasterId r:id="rId30"/>
  </p:handoutMasterIdLst>
  <p:sldIdLst>
    <p:sldId id="256" r:id="rId2"/>
    <p:sldId id="290" r:id="rId3"/>
    <p:sldId id="262" r:id="rId4"/>
    <p:sldId id="260" r:id="rId5"/>
    <p:sldId id="264" r:id="rId6"/>
    <p:sldId id="280" r:id="rId7"/>
    <p:sldId id="297" r:id="rId8"/>
    <p:sldId id="277" r:id="rId9"/>
    <p:sldId id="298" r:id="rId10"/>
    <p:sldId id="281" r:id="rId11"/>
    <p:sldId id="278" r:id="rId12"/>
    <p:sldId id="286" r:id="rId13"/>
    <p:sldId id="334" r:id="rId14"/>
    <p:sldId id="341" r:id="rId15"/>
    <p:sldId id="288" r:id="rId16"/>
    <p:sldId id="322" r:id="rId17"/>
    <p:sldId id="299" r:id="rId18"/>
    <p:sldId id="326" r:id="rId19"/>
    <p:sldId id="302" r:id="rId20"/>
    <p:sldId id="310" r:id="rId21"/>
    <p:sldId id="324" r:id="rId22"/>
    <p:sldId id="323" r:id="rId23"/>
    <p:sldId id="304" r:id="rId24"/>
    <p:sldId id="313" r:id="rId25"/>
    <p:sldId id="306" r:id="rId26"/>
    <p:sldId id="337" r:id="rId27"/>
    <p:sldId id="338"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17" autoAdjust="0"/>
  </p:normalViewPr>
  <p:slideViewPr>
    <p:cSldViewPr>
      <p:cViewPr varScale="1">
        <p:scale>
          <a:sx n="61" d="100"/>
          <a:sy n="61" d="100"/>
        </p:scale>
        <p:origin x="164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D57E3DE1-B78C-4E7C-8F26-688D45E0E91E}" type="datetimeFigureOut">
              <a:rPr lang="en-US" smtClean="0"/>
              <a:t>8/18/2017</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96E33A87-F773-4B7C-976D-7A8F646C1BD5}" type="slidenum">
              <a:rPr lang="en-US" smtClean="0"/>
              <a:t>‹#›</a:t>
            </a:fld>
            <a:endParaRPr lang="en-US"/>
          </a:p>
        </p:txBody>
      </p:sp>
    </p:spTree>
    <p:extLst>
      <p:ext uri="{BB962C8B-B14F-4D97-AF65-F5344CB8AC3E}">
        <p14:creationId xmlns:p14="http://schemas.microsoft.com/office/powerpoint/2010/main" val="3387321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7" tIns="46589" rIns="93177" bIns="46589" rtlCol="0"/>
          <a:lstStyle>
            <a:lvl1pPr algn="r">
              <a:defRPr sz="1200"/>
            </a:lvl1pPr>
          </a:lstStyle>
          <a:p>
            <a:fld id="{AB705126-7686-41C8-9414-C6F61EE387BF}" type="datetimeFigureOut">
              <a:rPr lang="en-US" smtClean="0"/>
              <a:t>8/18/2017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77" tIns="46589" rIns="93177" bIns="46589" rtlCol="0" anchor="b"/>
          <a:lstStyle>
            <a:lvl1pPr algn="r">
              <a:defRPr sz="1200"/>
            </a:lvl1pPr>
          </a:lstStyle>
          <a:p>
            <a:fld id="{494B1574-E75D-4D0F-A3B6-5B99C13BB17C}" type="slidenum">
              <a:rPr lang="en-US" smtClean="0"/>
              <a:t>‹#›</a:t>
            </a:fld>
            <a:endParaRPr lang="en-US"/>
          </a:p>
        </p:txBody>
      </p:sp>
    </p:spTree>
    <p:extLst>
      <p:ext uri="{BB962C8B-B14F-4D97-AF65-F5344CB8AC3E}">
        <p14:creationId xmlns:p14="http://schemas.microsoft.com/office/powerpoint/2010/main" val="3403869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4B1574-E75D-4D0F-A3B6-5B99C13BB17C}" type="slidenum">
              <a:rPr lang="en-US" smtClean="0"/>
              <a:t>1</a:t>
            </a:fld>
            <a:endParaRPr lang="en-US"/>
          </a:p>
        </p:txBody>
      </p:sp>
    </p:spTree>
    <p:extLst>
      <p:ext uri="{BB962C8B-B14F-4D97-AF65-F5344CB8AC3E}">
        <p14:creationId xmlns:p14="http://schemas.microsoft.com/office/powerpoint/2010/main" val="3337022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4B1574-E75D-4D0F-A3B6-5B99C13BB17C}" type="slidenum">
              <a:rPr lang="en-US" smtClean="0"/>
              <a:t>10</a:t>
            </a:fld>
            <a:endParaRPr lang="en-US"/>
          </a:p>
        </p:txBody>
      </p:sp>
    </p:spTree>
    <p:extLst>
      <p:ext uri="{BB962C8B-B14F-4D97-AF65-F5344CB8AC3E}">
        <p14:creationId xmlns:p14="http://schemas.microsoft.com/office/powerpoint/2010/main" val="731505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*People working and taking care of patients in a team -  have a sustainable work life and not having to be atlas with all the world on their back.  “It’s more FUN! Happier clinicians! (SCOTT)</a:t>
            </a:r>
          </a:p>
          <a:p>
            <a:r>
              <a:rPr lang="en-US" baseline="0" dirty="0"/>
              <a:t>*</a:t>
            </a:r>
            <a:r>
              <a:rPr lang="en-US" sz="1200" b="1" u="sng" kern="1200" dirty="0">
                <a:solidFill>
                  <a:schemeClr val="tx1"/>
                </a:solidFill>
                <a:effectLst/>
                <a:latin typeface="+mn-lt"/>
                <a:ea typeface="+mn-ea"/>
                <a:cs typeface="+mn-cs"/>
              </a:rPr>
              <a:t>HB: RN satisfaction, provider satisfaction, physician satisfaction, improvement in disease management scores, improved patient outcomes, improved accomplishment of needed testing.</a:t>
            </a:r>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RB: In their pilot of team care, physician production went up 30%.</a:t>
            </a:r>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RB: Patient buy-in, better services with decreased wait time.</a:t>
            </a:r>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RB: Patient satisfaction scores didn't necessarily go up, but didn't go down.  Anecdotally, patients were impressed with coordination of care, continuity of care, decreased wait times, thoroughness of care, one-on-one with RN AND provider.</a:t>
            </a:r>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HB: "A different layer of respect from the patient, and an increased level of trust."</a:t>
            </a:r>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HB.:  Patients were impressed with how quickly the coordination of care was done, how seamless it was, and their expectation of step by step care was met. (GUNDERSEN)</a:t>
            </a:r>
            <a:endParaRPr lang="en-US" sz="1200" kern="1200" dirty="0">
              <a:solidFill>
                <a:schemeClr val="tx1"/>
              </a:solidFill>
              <a:effectLst/>
              <a:latin typeface="+mn-lt"/>
              <a:ea typeface="+mn-ea"/>
              <a:cs typeface="+mn-cs"/>
            </a:endParaRPr>
          </a:p>
          <a:p>
            <a:endParaRPr lang="en-US" baseline="0" dirty="0"/>
          </a:p>
          <a:p>
            <a:r>
              <a:rPr lang="en-US" baseline="0" dirty="0"/>
              <a:t>*Sharing metrics making sure people can see the shared goals AND the results – specific to their TEAM clinic!</a:t>
            </a:r>
          </a:p>
          <a:p>
            <a:pPr lvl="0"/>
            <a:r>
              <a:rPr lang="en-US" sz="1200" b="1" u="sng" kern="1200" dirty="0">
                <a:solidFill>
                  <a:schemeClr val="tx1"/>
                </a:solidFill>
                <a:effectLst/>
                <a:latin typeface="+mn-lt"/>
                <a:ea typeface="+mn-ea"/>
                <a:cs typeface="+mn-cs"/>
              </a:rPr>
              <a:t>FROEDERT::::::  HOW DO YOU DRIVE CHANGE?  </a:t>
            </a:r>
            <a:endParaRPr lang="en-US" sz="1200" kern="1200" dirty="0">
              <a:solidFill>
                <a:schemeClr val="tx1"/>
              </a:solidFill>
              <a:effectLst/>
              <a:latin typeface="+mn-lt"/>
              <a:ea typeface="+mn-ea"/>
              <a:cs typeface="+mn-cs"/>
            </a:endParaRPr>
          </a:p>
          <a:p>
            <a:pPr lvl="1"/>
            <a:r>
              <a:rPr lang="en-US" sz="1200" b="1" u="sng" kern="1200" dirty="0">
                <a:solidFill>
                  <a:schemeClr val="tx1"/>
                </a:solidFill>
                <a:effectLst/>
                <a:latin typeface="+mn-lt"/>
                <a:ea typeface="+mn-ea"/>
                <a:cs typeface="+mn-cs"/>
              </a:rPr>
              <a:t>GIVE them the data….</a:t>
            </a:r>
            <a:endParaRPr lang="en-US" sz="1200" kern="1200" dirty="0">
              <a:solidFill>
                <a:schemeClr val="tx1"/>
              </a:solidFill>
              <a:effectLst/>
              <a:latin typeface="+mn-lt"/>
              <a:ea typeface="+mn-ea"/>
              <a:cs typeface="+mn-cs"/>
            </a:endParaRPr>
          </a:p>
          <a:p>
            <a:pPr lvl="1"/>
            <a:r>
              <a:rPr lang="en-US" sz="1200" b="1" u="sng" kern="1200" dirty="0">
                <a:solidFill>
                  <a:schemeClr val="tx1"/>
                </a:solidFill>
                <a:effectLst/>
                <a:latin typeface="+mn-lt"/>
                <a:ea typeface="+mn-ea"/>
                <a:cs typeface="+mn-cs"/>
              </a:rPr>
              <a:t>Ask the questions… what happened?  What are reasons?</a:t>
            </a:r>
            <a:endParaRPr lang="en-US" sz="1200" kern="1200" dirty="0">
              <a:solidFill>
                <a:schemeClr val="tx1"/>
              </a:solidFill>
              <a:effectLst/>
              <a:latin typeface="+mn-lt"/>
              <a:ea typeface="+mn-ea"/>
              <a:cs typeface="+mn-cs"/>
            </a:endParaRPr>
          </a:p>
          <a:p>
            <a:pPr lvl="1"/>
            <a:r>
              <a:rPr lang="en-US" sz="1200" b="1" u="sng" kern="1200" dirty="0">
                <a:solidFill>
                  <a:schemeClr val="tx1"/>
                </a:solidFill>
                <a:effectLst/>
                <a:latin typeface="+mn-lt"/>
                <a:ea typeface="+mn-ea"/>
                <a:cs typeface="+mn-cs"/>
              </a:rPr>
              <a:t>Data, metrics, is BEST PRACTICE</a:t>
            </a:r>
            <a:endParaRPr lang="en-US" sz="1200" kern="1200" dirty="0">
              <a:solidFill>
                <a:schemeClr val="tx1"/>
              </a:solidFill>
              <a:effectLst/>
              <a:latin typeface="+mn-lt"/>
              <a:ea typeface="+mn-ea"/>
              <a:cs typeface="+mn-cs"/>
            </a:endParaRPr>
          </a:p>
          <a:p>
            <a:pPr lvl="1"/>
            <a:r>
              <a:rPr lang="en-US" sz="1200" b="1" u="sng" kern="1200" dirty="0">
                <a:solidFill>
                  <a:schemeClr val="tx1"/>
                </a:solidFill>
                <a:effectLst/>
                <a:latin typeface="+mn-lt"/>
                <a:ea typeface="+mn-ea"/>
                <a:cs typeface="+mn-cs"/>
              </a:rPr>
              <a:t>This report goes all the way down to each person and see how well they are doing</a:t>
            </a:r>
            <a:endParaRPr lang="en-US" sz="1200" kern="1200" dirty="0">
              <a:solidFill>
                <a:schemeClr val="tx1"/>
              </a:solidFill>
              <a:effectLst/>
              <a:latin typeface="+mn-lt"/>
              <a:ea typeface="+mn-ea"/>
              <a:cs typeface="+mn-cs"/>
            </a:endParaRPr>
          </a:p>
          <a:p>
            <a:pPr lvl="1"/>
            <a:r>
              <a:rPr lang="en-US" sz="1200" b="1" u="sng" kern="1200" dirty="0">
                <a:solidFill>
                  <a:schemeClr val="tx1"/>
                </a:solidFill>
                <a:effectLst/>
                <a:latin typeface="+mn-lt"/>
                <a:ea typeface="+mn-ea"/>
                <a:cs typeface="+mn-cs"/>
              </a:rPr>
              <a:t>So leaders can improve trends by looking at data (not too much data)</a:t>
            </a:r>
            <a:endParaRPr lang="en-US" sz="1200" kern="1200" dirty="0">
              <a:solidFill>
                <a:schemeClr val="tx1"/>
              </a:solidFill>
              <a:effectLst/>
              <a:latin typeface="+mn-lt"/>
              <a:ea typeface="+mn-ea"/>
              <a:cs typeface="+mn-cs"/>
            </a:endParaRPr>
          </a:p>
          <a:p>
            <a:pPr lvl="0"/>
            <a:r>
              <a:rPr lang="en-US" sz="1200" b="1" u="sng" kern="1200" dirty="0">
                <a:solidFill>
                  <a:schemeClr val="tx1"/>
                </a:solidFill>
                <a:effectLst/>
                <a:latin typeface="+mn-lt"/>
                <a:ea typeface="+mn-ea"/>
                <a:cs typeface="+mn-cs"/>
              </a:rPr>
              <a:t>WORK Flow chart for standard rooming is developed - patient care operations (AND they will connect each step of the flow chart with the training behind it)</a:t>
            </a:r>
            <a:endParaRPr lang="en-US" sz="1200" kern="1200" dirty="0">
              <a:solidFill>
                <a:schemeClr val="tx1"/>
              </a:solidFill>
              <a:effectLst/>
              <a:latin typeface="+mn-lt"/>
              <a:ea typeface="+mn-ea"/>
              <a:cs typeface="+mn-cs"/>
            </a:endParaRPr>
          </a:p>
          <a:p>
            <a:r>
              <a:rPr lang="en-US" baseline="0" dirty="0"/>
              <a:t>***</a:t>
            </a:r>
            <a:r>
              <a:rPr lang="en-US" sz="1200" b="1" u="sng" kern="1200" dirty="0">
                <a:solidFill>
                  <a:schemeClr val="tx1"/>
                </a:solidFill>
                <a:effectLst/>
                <a:latin typeface="+mn-lt"/>
                <a:ea typeface="+mn-ea"/>
                <a:cs typeface="+mn-cs"/>
              </a:rPr>
              <a:t>RN care coordinator:</a:t>
            </a:r>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RN care coordinator supports patient self-management - patient gets connected with RN care coordinator, usually at provider visit, and if not at the time, RN care coordinator will call patient, mutually decide how often to contact, by phone or individualized, or face to face.  At this time is free.  A bonus to patients as they can come in and see the RN.  Very individualized.  Using motivational interviewing.  Follow-up based on mutually agreed upon goals.  Care coordinators can put (assign) themselves on the patient's care team (in the medical record) - so they can pull this information up regularly-run a report to see who they have to contact each day.  Taken care of holistically - RN will also take every phone call from THIS patient - even if a refill or a question about… so the RN Care Coordinator can then follow=up on any goals or plans or how things are going.  </a:t>
            </a:r>
            <a:endParaRPr lang="en-US" sz="1200" kern="1200" dirty="0">
              <a:solidFill>
                <a:schemeClr val="tx1"/>
              </a:solidFill>
              <a:effectLst/>
              <a:latin typeface="+mn-lt"/>
              <a:ea typeface="+mn-ea"/>
              <a:cs typeface="+mn-cs"/>
            </a:endParaRPr>
          </a:p>
          <a:p>
            <a:r>
              <a:rPr lang="en-US" sz="1200" b="1" u="none" strike="noStrike"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Patient feedback:  provider indicates a condition and opportunity to improve it (diabetes or HTN) - sometimes scary for the patient.  Whoa, this is serious, must be real - I'm kind of scared and then they walk out the door and out of sight, out of mind,…. Can put things off.  IF the Care Coordinator calls them, they can touch base and ask if they've scheduled the CDE visit or started on the changes or done the next step - and helps patient as a go-between - to facilitate next steps.  Hopefully don't fall off the radar, and don't make it back in  The PATIENT REGISTRY is really effective -  has evolved from a paper XL spreadsheet (provided once a month) that the RN had to review, to Registry that is in the computer - now is timely, reflects guidelines changes, RN can tell what labs are due etc.  Now this is a living document that regularly updated.</a:t>
            </a:r>
            <a:endParaRPr lang="en-US" sz="1200" kern="1200" dirty="0">
              <a:solidFill>
                <a:schemeClr val="tx1"/>
              </a:solidFill>
              <a:effectLst/>
              <a:latin typeface="+mn-lt"/>
              <a:ea typeface="+mn-ea"/>
              <a:cs typeface="+mn-cs"/>
            </a:endParaRPr>
          </a:p>
          <a:p>
            <a:r>
              <a:rPr lang="en-US" sz="1200" b="1" u="none" strike="noStrike"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Providers also have (in Health Link) a dashboard that they can see how they are doing on all patients with A1c's, labs due, follow-up needed, immunizations due,</a:t>
            </a:r>
            <a:endParaRPr lang="en-US" sz="1200" kern="1200" dirty="0">
              <a:solidFill>
                <a:schemeClr val="tx1"/>
              </a:solidFill>
              <a:effectLst/>
              <a:latin typeface="+mn-lt"/>
              <a:ea typeface="+mn-ea"/>
              <a:cs typeface="+mn-cs"/>
            </a:endParaRPr>
          </a:p>
          <a:p>
            <a:r>
              <a:rPr lang="en-US" sz="1200" b="1" u="none" strike="noStrike"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Patient feedback:  Really positive that they have a Care coordinator - someone that they can address questions to - they don't necessarily have to take questions to the provider</a:t>
            </a:r>
            <a:endParaRPr lang="en-US" sz="1200" kern="1200" dirty="0">
              <a:solidFill>
                <a:schemeClr val="tx1"/>
              </a:solidFill>
              <a:effectLst/>
              <a:latin typeface="+mn-lt"/>
              <a:ea typeface="+mn-ea"/>
              <a:cs typeface="+mn-cs"/>
            </a:endParaRPr>
          </a:p>
          <a:p>
            <a:endParaRPr lang="en-US" baseline="0" dirty="0"/>
          </a:p>
          <a:p>
            <a:r>
              <a:rPr lang="en-US" baseline="0" dirty="0"/>
              <a:t>Intent:</a:t>
            </a:r>
          </a:p>
          <a:p>
            <a:pPr marL="171450" indent="-171450">
              <a:buFont typeface="Arial" panose="020B0604020202020204" pitchFamily="34" charset="0"/>
              <a:buChar char="•"/>
            </a:pPr>
            <a:r>
              <a:rPr lang="en-US" baseline="0" dirty="0"/>
              <a:t>Explain the successes and benefits that came out of the interviews</a:t>
            </a:r>
          </a:p>
          <a:p>
            <a:pPr marL="171450" indent="-171450">
              <a:buFont typeface="Arial" panose="020B0604020202020204" pitchFamily="34" charset="0"/>
              <a:buChar char="•"/>
            </a:pPr>
            <a:r>
              <a:rPr lang="en-US" baseline="0" dirty="0"/>
              <a:t>Black/bulleted: themes </a:t>
            </a:r>
          </a:p>
          <a:p>
            <a:pPr marL="171450" indent="-171450">
              <a:buFont typeface="Arial" panose="020B0604020202020204" pitchFamily="34" charset="0"/>
              <a:buChar char="•"/>
            </a:pPr>
            <a:r>
              <a:rPr lang="en-US" baseline="0" dirty="0"/>
              <a:t>Blue/smaller text: examples of what the themes are comprised of</a:t>
            </a:r>
          </a:p>
          <a:p>
            <a:endParaRPr lang="en-US" baseline="0" dirty="0"/>
          </a:p>
        </p:txBody>
      </p:sp>
      <p:sp>
        <p:nvSpPr>
          <p:cNvPr id="4" name="Slide Number Placeholder 3"/>
          <p:cNvSpPr>
            <a:spLocks noGrp="1"/>
          </p:cNvSpPr>
          <p:nvPr>
            <p:ph type="sldNum" sz="quarter" idx="10"/>
          </p:nvPr>
        </p:nvSpPr>
        <p:spPr/>
        <p:txBody>
          <a:bodyPr/>
          <a:lstStyle/>
          <a:p>
            <a:fld id="{494B1574-E75D-4D0F-A3B6-5B99C13BB17C}" type="slidenum">
              <a:rPr lang="en-US" smtClean="0"/>
              <a:t>11</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RN CARE Coordinator – UW</a:t>
            </a:r>
          </a:p>
          <a:p>
            <a:endParaRPr lang="en-US" baseline="0" dirty="0"/>
          </a:p>
          <a:p>
            <a:pPr lvl="1"/>
            <a:r>
              <a:rPr lang="en-US" b="1" baseline="0" dirty="0" err="1"/>
              <a:t>Froedert</a:t>
            </a:r>
            <a:r>
              <a:rPr lang="en-US" b="1" baseline="0" dirty="0"/>
              <a:t>:  On insulin? A1c higher than goal? </a:t>
            </a:r>
            <a:r>
              <a:rPr lang="en-US" sz="1200" b="1" u="sng" kern="1200" dirty="0">
                <a:solidFill>
                  <a:schemeClr val="tx1"/>
                </a:solidFill>
                <a:effectLst/>
                <a:latin typeface="+mn-lt"/>
                <a:ea typeface="+mn-ea"/>
                <a:cs typeface="+mn-cs"/>
              </a:rPr>
              <a:t>referral to pharmacy for insulin titration and adjustments</a:t>
            </a:r>
            <a:endParaRPr lang="en-US" sz="1200" kern="1200" dirty="0">
              <a:solidFill>
                <a:schemeClr val="tx1"/>
              </a:solidFill>
              <a:effectLst/>
              <a:latin typeface="+mn-lt"/>
              <a:ea typeface="+mn-ea"/>
              <a:cs typeface="+mn-cs"/>
            </a:endParaRPr>
          </a:p>
          <a:p>
            <a:pPr lvl="1"/>
            <a:r>
              <a:rPr lang="en-US" sz="1200" b="1" u="sng" kern="1200" dirty="0">
                <a:solidFill>
                  <a:schemeClr val="tx1"/>
                </a:solidFill>
                <a:effectLst/>
                <a:latin typeface="+mn-lt"/>
                <a:ea typeface="+mn-ea"/>
                <a:cs typeface="+mn-cs"/>
              </a:rPr>
              <a:t>Refer to care manager (CDE) </a:t>
            </a:r>
            <a:endParaRPr lang="en-US" sz="1200" kern="1200" dirty="0">
              <a:solidFill>
                <a:schemeClr val="tx1"/>
              </a:solidFill>
              <a:effectLst/>
              <a:latin typeface="+mn-lt"/>
              <a:ea typeface="+mn-ea"/>
              <a:cs typeface="+mn-cs"/>
            </a:endParaRPr>
          </a:p>
          <a:p>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a:solidFill>
                  <a:schemeClr val="tx1"/>
                </a:solidFill>
                <a:effectLst/>
                <a:latin typeface="+mn-lt"/>
                <a:ea typeface="+mn-ea"/>
                <a:cs typeface="+mn-cs"/>
              </a:rPr>
              <a:t>IDEA - high level vision - could we have NP provide hospitalist services? (Laura – Ascension)</a:t>
            </a:r>
            <a:endParaRPr lang="en-US" sz="1200" kern="1200" dirty="0">
              <a:solidFill>
                <a:schemeClr val="tx1"/>
              </a:solidFill>
              <a:effectLst/>
              <a:latin typeface="+mn-lt"/>
              <a:ea typeface="+mn-ea"/>
              <a:cs typeface="+mn-cs"/>
            </a:endParaRPr>
          </a:p>
          <a:p>
            <a:endParaRPr lang="en-US" baseline="0" dirty="0"/>
          </a:p>
          <a:p>
            <a:r>
              <a:rPr lang="en-US" baseline="0" dirty="0"/>
              <a:t>Intent:</a:t>
            </a:r>
          </a:p>
          <a:p>
            <a:pPr marL="171450" indent="-171450">
              <a:buFont typeface="Arial" panose="020B0604020202020204" pitchFamily="34" charset="0"/>
              <a:buChar char="•"/>
            </a:pPr>
            <a:r>
              <a:rPr lang="en-US" baseline="0" dirty="0"/>
              <a:t>Explain the successes and benefits that came out of the interviews</a:t>
            </a:r>
          </a:p>
          <a:p>
            <a:pPr marL="171450" indent="-171450">
              <a:buFont typeface="Arial" panose="020B0604020202020204" pitchFamily="34" charset="0"/>
              <a:buChar char="•"/>
            </a:pPr>
            <a:r>
              <a:rPr lang="en-US" baseline="0" dirty="0"/>
              <a:t>Black/bulleted: themes </a:t>
            </a:r>
          </a:p>
          <a:p>
            <a:pPr marL="171450" indent="-171450">
              <a:buFont typeface="Arial" panose="020B0604020202020204" pitchFamily="34" charset="0"/>
              <a:buChar char="•"/>
            </a:pPr>
            <a:r>
              <a:rPr lang="en-US" baseline="0" dirty="0"/>
              <a:t>Blue/smaller text: examples of what the themes are comprised of</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Other – some mention but not frequently enough</a:t>
            </a:r>
          </a:p>
          <a:p>
            <a:pPr marL="171450" indent="-171450">
              <a:buFont typeface="Arial" panose="020B0604020202020204" pitchFamily="34" charset="0"/>
              <a:buChar char="•"/>
            </a:pP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494B1574-E75D-4D0F-A3B6-5B99C13BB17C}" type="slidenum">
              <a:rPr lang="en-US" smtClean="0"/>
              <a:t>12</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*Best practice alerts built into the EMR (Andy/Mary Beth – Aurora)</a:t>
            </a:r>
          </a:p>
          <a:p>
            <a:r>
              <a:rPr lang="en-US" baseline="0" dirty="0"/>
              <a:t>*“Tools are amazing and we can’t do it without the tools”*****</a:t>
            </a:r>
          </a:p>
          <a:p>
            <a:r>
              <a:rPr lang="en-US" baseline="0" dirty="0"/>
              <a:t>*Changing My chart access – from being available unfiltered only to the provider – to now available to the care team – some of the volume of questions can be addressed by CMA, RNs… CUT DOWN the volume by 50% to the provider and SUCCESS _ Now My chart inquiries are addressed within 24 hours</a:t>
            </a:r>
          </a:p>
          <a:p>
            <a:endParaRPr lang="en-US" baseline="0" dirty="0"/>
          </a:p>
          <a:p>
            <a:r>
              <a:rPr lang="en-US" baseline="0" dirty="0"/>
              <a:t>REGISTRY:  A patient may have had normal blood pressure but hasn’t been in for 3-5 years.  Now, with registry, staff are recognizing patients </a:t>
            </a:r>
            <a:r>
              <a:rPr lang="en-US" baseline="0" dirty="0" err="1"/>
              <a:t>havemnt</a:t>
            </a:r>
            <a:r>
              <a:rPr lang="en-US" baseline="0" dirty="0"/>
              <a:t>’ been in, getting them in and then potentially identifying HTN because things have changed in several years.  This can be deceiving, because now it looks like numbers are worse because there’s new HTN. It’s actually better because we’re identifying those people. (UW-Jill and Shelley)</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CLEAN the data! (Theda Care Scott) – numbers down – no longer patients!</a:t>
            </a:r>
          </a:p>
          <a:p>
            <a:r>
              <a:rPr lang="en-US" baseline="0" dirty="0"/>
              <a:t>**</a:t>
            </a:r>
            <a:r>
              <a:rPr lang="en-US" sz="1200" b="1" u="sng" kern="1200" dirty="0">
                <a:solidFill>
                  <a:schemeClr val="tx1"/>
                </a:solidFill>
                <a:effectLst/>
                <a:latin typeface="+mn-lt"/>
                <a:ea typeface="+mn-ea"/>
                <a:cs typeface="+mn-cs"/>
              </a:rPr>
              <a:t>Physician enters diagnosis of diabetes, EMR cues up diabetes education for 3 visits automatically.  (Sauk-Ellen)</a:t>
            </a:r>
            <a:endParaRPr lang="en-US" baseline="0" dirty="0"/>
          </a:p>
          <a:p>
            <a:r>
              <a:rPr lang="en-US" baseline="0" dirty="0"/>
              <a:t>Intent:</a:t>
            </a:r>
          </a:p>
          <a:p>
            <a:pPr marL="171450" indent="-171450">
              <a:buFont typeface="Arial" panose="020B0604020202020204" pitchFamily="34" charset="0"/>
              <a:buChar char="•"/>
            </a:pPr>
            <a:r>
              <a:rPr lang="en-US" baseline="0" dirty="0"/>
              <a:t>Explain the successes and benefits that came out of the interviews</a:t>
            </a:r>
          </a:p>
          <a:p>
            <a:pPr marL="171450" indent="-171450">
              <a:buFont typeface="Arial" panose="020B0604020202020204" pitchFamily="34" charset="0"/>
              <a:buChar char="•"/>
            </a:pPr>
            <a:r>
              <a:rPr lang="en-US" baseline="0" dirty="0"/>
              <a:t>Black/bulleted: themes </a:t>
            </a:r>
          </a:p>
          <a:p>
            <a:pPr marL="171450" indent="-171450">
              <a:buFont typeface="Arial" panose="020B0604020202020204" pitchFamily="34" charset="0"/>
              <a:buChar char="•"/>
            </a:pPr>
            <a:r>
              <a:rPr lang="en-US" baseline="0" dirty="0"/>
              <a:t>Blue/smaller text: examples of what the themes are comprised of</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Other – some mention but not frequently enough</a:t>
            </a:r>
          </a:p>
          <a:p>
            <a:pPr marL="171450" indent="-171450">
              <a:buFont typeface="Arial" panose="020B0604020202020204" pitchFamily="34" charset="0"/>
              <a:buChar char="•"/>
            </a:pP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494B1574-E75D-4D0F-A3B6-5B99C13BB17C}" type="slidenum">
              <a:rPr lang="en-US" smtClean="0"/>
              <a:t>13</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4B1574-E75D-4D0F-A3B6-5B99C13BB17C}" type="slidenum">
              <a:rPr lang="en-US" smtClean="0"/>
              <a:t>14</a:t>
            </a:fld>
            <a:endParaRPr lang="en-US"/>
          </a:p>
        </p:txBody>
      </p:sp>
    </p:spTree>
    <p:extLst>
      <p:ext uri="{BB962C8B-B14F-4D97-AF65-F5344CB8AC3E}">
        <p14:creationId xmlns:p14="http://schemas.microsoft.com/office/powerpoint/2010/main" val="855695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4B1574-E75D-4D0F-A3B6-5B99C13BB17C}" type="slidenum">
              <a:rPr lang="en-US" smtClean="0"/>
              <a:t>15</a:t>
            </a:fld>
            <a:endParaRPr lang="en-US"/>
          </a:p>
        </p:txBody>
      </p:sp>
    </p:spTree>
    <p:extLst>
      <p:ext uri="{BB962C8B-B14F-4D97-AF65-F5344CB8AC3E}">
        <p14:creationId xmlns:p14="http://schemas.microsoft.com/office/powerpoint/2010/main" val="1459797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SHARE WINS!!!!  Quickly and often – Paint a picture about what team based care looks like…  USE STORIES!!!! (MB&amp;A: Aurora)</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Theda CARE Scott </a:t>
            </a:r>
            <a:r>
              <a:rPr lang="en-US" sz="1200" b="1" u="sng" kern="1200" dirty="0">
                <a:solidFill>
                  <a:schemeClr val="tx1"/>
                </a:solidFill>
                <a:effectLst/>
                <a:latin typeface="+mn-lt"/>
                <a:ea typeface="+mn-ea"/>
                <a:cs typeface="+mn-cs"/>
              </a:rPr>
              <a:t>TEAM members are "scripted" to talk about preventive measures importance - "Scripted" to talk about what things are important and what the A1C lower means - that way we are all saying the same thing AND patients are impressed that Scott's MA says A1C is important and going to be done, then he comes in the room and says it's important!  CANDOR with respect</a:t>
            </a:r>
            <a:r>
              <a:rPr lang="en-US" sz="1200" b="1" u="sng" kern="1200" baseline="0" dirty="0">
                <a:solidFill>
                  <a:schemeClr val="tx1"/>
                </a:solidFill>
                <a:effectLst/>
                <a:latin typeface="+mn-lt"/>
                <a:ea typeface="+mn-ea"/>
                <a:cs typeface="+mn-cs"/>
              </a:rPr>
              <a:t> – THANK THE MA (</a:t>
            </a:r>
            <a:r>
              <a:rPr lang="en-US" sz="1200" b="1" u="sng" kern="1200" baseline="0" dirty="0" err="1">
                <a:solidFill>
                  <a:schemeClr val="tx1"/>
                </a:solidFill>
                <a:effectLst/>
                <a:latin typeface="+mn-lt"/>
                <a:ea typeface="+mn-ea"/>
                <a:cs typeface="+mn-cs"/>
              </a:rPr>
              <a:t>rn</a:t>
            </a:r>
            <a:r>
              <a:rPr lang="en-US" sz="1200" b="1" u="sng" kern="1200" baseline="0" dirty="0">
                <a:solidFill>
                  <a:schemeClr val="tx1"/>
                </a:solidFill>
                <a:effectLst/>
                <a:latin typeface="+mn-lt"/>
                <a:ea typeface="+mn-ea"/>
                <a:cs typeface="+mn-cs"/>
              </a:rPr>
              <a:t>, lab) in front of the patient….</a:t>
            </a:r>
            <a:endParaRPr lang="en-US" sz="1200" kern="1200" dirty="0">
              <a:solidFill>
                <a:schemeClr val="tx1"/>
              </a:solidFill>
              <a:effectLst/>
              <a:latin typeface="+mn-lt"/>
              <a:ea typeface="+mn-ea"/>
              <a:cs typeface="+mn-cs"/>
            </a:endParaRPr>
          </a:p>
          <a:p>
            <a:endParaRPr lang="en-US" baseline="0" dirty="0"/>
          </a:p>
          <a:p>
            <a:r>
              <a:rPr lang="en-US" sz="1200" b="1" u="sng" kern="1200" dirty="0">
                <a:solidFill>
                  <a:schemeClr val="tx1"/>
                </a:solidFill>
                <a:effectLst/>
                <a:latin typeface="+mn-lt"/>
                <a:ea typeface="+mn-ea"/>
                <a:cs typeface="+mn-cs"/>
              </a:rPr>
              <a:t>Value employees.  They are the greatest asset – think about</a:t>
            </a:r>
            <a:r>
              <a:rPr lang="en-US" sz="1200" b="1" u="sng" kern="1200" baseline="0" dirty="0">
                <a:solidFill>
                  <a:schemeClr val="tx1"/>
                </a:solidFill>
                <a:effectLst/>
                <a:latin typeface="+mn-lt"/>
                <a:ea typeface="+mn-ea"/>
                <a:cs typeface="+mn-cs"/>
              </a:rPr>
              <a:t> physicians now as “precious resource” (support)</a:t>
            </a:r>
          </a:p>
          <a:p>
            <a:endParaRPr lang="en-US" sz="1200" b="1" u="sng"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dirty="0">
                <a:solidFill>
                  <a:schemeClr val="tx1"/>
                </a:solidFill>
                <a:effectLst/>
                <a:latin typeface="+mn-lt"/>
                <a:ea typeface="+mn-ea"/>
                <a:cs typeface="+mn-cs"/>
              </a:rPr>
              <a:t>RECIPE FOR QUALITY:  engage patient + engage caregivers = High quality outcomes</a:t>
            </a:r>
            <a:endParaRPr lang="en-US" sz="1200" kern="1200" dirty="0">
              <a:solidFill>
                <a:schemeClr val="tx1"/>
              </a:solidFill>
              <a:effectLst/>
              <a:latin typeface="+mn-lt"/>
              <a:ea typeface="+mn-ea"/>
              <a:cs typeface="+mn-cs"/>
            </a:endParaRPr>
          </a:p>
          <a:p>
            <a:r>
              <a:rPr lang="en-US" baseline="0" dirty="0"/>
              <a:t>(MB-A=Aurora)</a:t>
            </a:r>
          </a:p>
          <a:p>
            <a:endParaRPr lang="en-US" b="1" baseline="0" dirty="0"/>
          </a:p>
          <a:p>
            <a:r>
              <a:rPr lang="en-US" baseline="0" dirty="0"/>
              <a:t>Intent:</a:t>
            </a:r>
          </a:p>
          <a:p>
            <a:pPr marL="171450" indent="-171450">
              <a:buFont typeface="Arial" panose="020B0604020202020204" pitchFamily="34" charset="0"/>
              <a:buChar char="•"/>
            </a:pPr>
            <a:r>
              <a:rPr lang="en-US" baseline="0" dirty="0"/>
              <a:t>Explain the advice health systems gave during the interviews</a:t>
            </a:r>
          </a:p>
          <a:p>
            <a:pPr marL="171450" indent="-171450">
              <a:buFont typeface="Arial" panose="020B0604020202020204" pitchFamily="34" charset="0"/>
              <a:buChar char="•"/>
            </a:pPr>
            <a:r>
              <a:rPr lang="en-US" baseline="0" dirty="0"/>
              <a:t>Note that most health systems seemed to answer for starting up/initial stages of implementing TBC</a:t>
            </a:r>
          </a:p>
          <a:p>
            <a:pPr marL="171450" indent="-171450">
              <a:buFont typeface="Arial" panose="020B0604020202020204" pitchFamily="34" charset="0"/>
              <a:buChar char="•"/>
            </a:pPr>
            <a:r>
              <a:rPr lang="en-US" baseline="0" dirty="0"/>
              <a:t>Bolded: more general themes/overall message  </a:t>
            </a:r>
          </a:p>
          <a:p>
            <a:pPr marL="171450" indent="-171450">
              <a:buFont typeface="Arial" panose="020B0604020202020204" pitchFamily="34" charset="0"/>
              <a:buChar char="•"/>
            </a:pPr>
            <a:r>
              <a:rPr lang="en-US" baseline="0" dirty="0"/>
              <a:t>Non-bolded/smaller text: examples of what the themes are comprised of</a:t>
            </a:r>
          </a:p>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494B1574-E75D-4D0F-A3B6-5B99C13BB17C}" type="slidenum">
              <a:rPr lang="en-US" smtClean="0"/>
              <a:t>16</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4B1574-E75D-4D0F-A3B6-5B99C13BB17C}" type="slidenum">
              <a:rPr lang="en-US" smtClean="0"/>
              <a:t>17</a:t>
            </a:fld>
            <a:endParaRPr lang="en-US"/>
          </a:p>
        </p:txBody>
      </p:sp>
    </p:spTree>
    <p:extLst>
      <p:ext uri="{BB962C8B-B14F-4D97-AF65-F5344CB8AC3E}">
        <p14:creationId xmlns:p14="http://schemas.microsoft.com/office/powerpoint/2010/main" val="2249612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Intent</a:t>
            </a:r>
          </a:p>
          <a:p>
            <a:pPr marL="171450" indent="-171450">
              <a:buFont typeface="Arial" panose="020B0604020202020204" pitchFamily="34" charset="0"/>
              <a:buChar char="•"/>
            </a:pPr>
            <a:r>
              <a:rPr lang="en-US" baseline="0" dirty="0"/>
              <a:t>Varied by health system – range of 9-33 team members identified as being part of the team</a:t>
            </a:r>
          </a:p>
          <a:p>
            <a:pPr marL="171450" indent="-171450">
              <a:buFont typeface="Arial" panose="020B0604020202020204" pitchFamily="34" charset="0"/>
              <a:buChar char="•"/>
            </a:pPr>
            <a:r>
              <a:rPr lang="en-US" baseline="0" dirty="0"/>
              <a:t>Provided handout/list of team members to reference with ability to add additional members </a:t>
            </a:r>
          </a:p>
          <a:p>
            <a:pPr marL="171450" indent="-171450">
              <a:buFont typeface="Arial" panose="020B0604020202020204" pitchFamily="34" charset="0"/>
              <a:buChar char="•"/>
            </a:pPr>
            <a:r>
              <a:rPr lang="en-US" baseline="0" dirty="0"/>
              <a:t>Least, Some, Most, All are a range/the extent health systems identified the roles as being part of the “team” </a:t>
            </a:r>
          </a:p>
          <a:p>
            <a:pPr marL="457200" lvl="1" indent="0">
              <a:buFont typeface="Arial" panose="020B0604020202020204" pitchFamily="34" charset="0"/>
              <a:buNone/>
            </a:pPr>
            <a:r>
              <a:rPr lang="en-US" baseline="0" dirty="0"/>
              <a:t>Specifically/FYI:</a:t>
            </a:r>
          </a:p>
          <a:p>
            <a:pPr marL="628650" lvl="1" indent="-171450">
              <a:buFont typeface="Arial" panose="020B0604020202020204" pitchFamily="34" charset="0"/>
              <a:buChar char="•"/>
            </a:pPr>
            <a:r>
              <a:rPr lang="en-US" baseline="0" dirty="0"/>
              <a:t>Least meaning limited number of health systems identified role as being part of the team or 1-2 health systems</a:t>
            </a:r>
          </a:p>
          <a:p>
            <a:pPr marL="628650" lvl="1" indent="-171450">
              <a:buFont typeface="Arial" panose="020B0604020202020204" pitchFamily="34" charset="0"/>
              <a:buChar char="•"/>
            </a:pPr>
            <a:r>
              <a:rPr lang="en-US" baseline="0" dirty="0"/>
              <a:t>Some = 3-4 health systems</a:t>
            </a:r>
          </a:p>
          <a:p>
            <a:pPr marL="628650" lvl="1" indent="-171450">
              <a:buFont typeface="Arial" panose="020B0604020202020204" pitchFamily="34" charset="0"/>
              <a:buChar char="•"/>
            </a:pPr>
            <a:r>
              <a:rPr lang="en-US" baseline="0" dirty="0"/>
              <a:t>Most = 5-7 health systems</a:t>
            </a:r>
          </a:p>
          <a:p>
            <a:pPr marL="628650" lvl="1" indent="-171450">
              <a:buFont typeface="Arial" panose="020B0604020202020204" pitchFamily="34" charset="0"/>
              <a:buChar char="•"/>
            </a:pPr>
            <a:r>
              <a:rPr lang="en-US" baseline="0" dirty="0"/>
              <a:t>All = 8 health systems</a:t>
            </a:r>
          </a:p>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494B1574-E75D-4D0F-A3B6-5B99C13BB17C}" type="slidenum">
              <a:rPr lang="en-US" smtClean="0"/>
              <a:t>18</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a:t>
            </a:r>
            <a:r>
              <a:rPr lang="en-US" baseline="0" dirty="0"/>
              <a:t>  to have a model that rewards the team…. </a:t>
            </a:r>
            <a:r>
              <a:rPr lang="en-US" dirty="0"/>
              <a:t>And not just one provider</a:t>
            </a:r>
          </a:p>
        </p:txBody>
      </p:sp>
      <p:sp>
        <p:nvSpPr>
          <p:cNvPr id="4" name="Slide Number Placeholder 3"/>
          <p:cNvSpPr>
            <a:spLocks noGrp="1"/>
          </p:cNvSpPr>
          <p:nvPr>
            <p:ph type="sldNum" sz="quarter" idx="10"/>
          </p:nvPr>
        </p:nvSpPr>
        <p:spPr/>
        <p:txBody>
          <a:bodyPr/>
          <a:lstStyle/>
          <a:p>
            <a:fld id="{494B1574-E75D-4D0F-A3B6-5B99C13BB17C}" type="slidenum">
              <a:rPr lang="en-US" smtClean="0"/>
              <a:t>19</a:t>
            </a:fld>
            <a:endParaRPr lang="en-US"/>
          </a:p>
        </p:txBody>
      </p:sp>
    </p:spTree>
    <p:extLst>
      <p:ext uri="{BB962C8B-B14F-4D97-AF65-F5344CB8AC3E}">
        <p14:creationId xmlns:p14="http://schemas.microsoft.com/office/powerpoint/2010/main" val="356694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86" lvl="0" indent="0">
              <a:buFont typeface="Arial" panose="020B0604020202020204" pitchFamily="34" charset="0"/>
              <a:buNone/>
            </a:pPr>
            <a:r>
              <a:rPr lang="en-US" baseline="0" dirty="0"/>
              <a:t>Intent:</a:t>
            </a:r>
          </a:p>
          <a:p>
            <a:pPr marL="180136" lvl="0" indent="-171450">
              <a:buFont typeface="Arial" panose="020B0604020202020204" pitchFamily="34" charset="0"/>
              <a:buChar char="•"/>
            </a:pPr>
            <a:r>
              <a:rPr lang="en-US" baseline="0" dirty="0"/>
              <a:t>Go over the layout/what will be covered in the PowerPoint presentation</a:t>
            </a:r>
          </a:p>
        </p:txBody>
      </p:sp>
      <p:sp>
        <p:nvSpPr>
          <p:cNvPr id="4" name="Slide Number Placeholder 3"/>
          <p:cNvSpPr>
            <a:spLocks noGrp="1"/>
          </p:cNvSpPr>
          <p:nvPr>
            <p:ph type="sldNum" sz="quarter" idx="10"/>
          </p:nvPr>
        </p:nvSpPr>
        <p:spPr/>
        <p:txBody>
          <a:bodyPr/>
          <a:lstStyle/>
          <a:p>
            <a:fld id="{494B1574-E75D-4D0F-A3B6-5B99C13BB17C}" type="slidenum">
              <a:rPr lang="en-US" smtClean="0"/>
              <a:t>2</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CDE – documented to get a 1.5% reduction in A1c without addition of medication, just from the education and counseling/coaching</a:t>
            </a:r>
          </a:p>
          <a:p>
            <a:endParaRPr lang="en-US" baseline="0" dirty="0"/>
          </a:p>
          <a:p>
            <a:r>
              <a:rPr lang="en-US" baseline="0" dirty="0"/>
              <a:t>Intent</a:t>
            </a:r>
          </a:p>
          <a:p>
            <a:pPr marL="171450" indent="-171450">
              <a:buFont typeface="Arial" panose="020B0604020202020204" pitchFamily="34" charset="0"/>
              <a:buChar char="•"/>
            </a:pPr>
            <a:r>
              <a:rPr lang="en-US" baseline="0" dirty="0"/>
              <a:t>Explain the work flow/how health systems designed team-based care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Note no standard/consistency among health system in the details, but overall design/work flow was derived; such as protocols/standard of care for patients with a first blood pressure reading higher than 140/90 – one health system has a protocol for the RN to take the second blood measurement whereas another health system’s protocol has the same, initial MA responsible for taking the second blood pressure measurement  </a:t>
            </a:r>
          </a:p>
          <a:p>
            <a:pPr marL="171450" indent="-171450">
              <a:buFont typeface="Arial" panose="020B0604020202020204" pitchFamily="34" charset="0"/>
              <a:buChar char="•"/>
            </a:pPr>
            <a:r>
              <a:rPr lang="en-US" baseline="0" dirty="0"/>
              <a:t>Black/bulleted: common design/workflow </a:t>
            </a:r>
          </a:p>
          <a:p>
            <a:pPr marL="171450" indent="-171450">
              <a:buFont typeface="Arial" panose="020B0604020202020204" pitchFamily="34" charset="0"/>
              <a:buChar char="•"/>
            </a:pPr>
            <a:r>
              <a:rPr lang="en-US" baseline="0" dirty="0"/>
              <a:t>Blue/smaller text: examples of the common design/workflow described in interviews </a:t>
            </a:r>
          </a:p>
        </p:txBody>
      </p:sp>
      <p:sp>
        <p:nvSpPr>
          <p:cNvPr id="4" name="Slide Number Placeholder 3"/>
          <p:cNvSpPr>
            <a:spLocks noGrp="1"/>
          </p:cNvSpPr>
          <p:nvPr>
            <p:ph type="sldNum" sz="quarter" idx="10"/>
          </p:nvPr>
        </p:nvSpPr>
        <p:spPr/>
        <p:txBody>
          <a:bodyPr/>
          <a:lstStyle/>
          <a:p>
            <a:fld id="{494B1574-E75D-4D0F-A3B6-5B99C13BB17C}" type="slidenum">
              <a:rPr lang="en-US" smtClean="0"/>
              <a:t>20</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u="none" dirty="0"/>
              <a:t>*What's the best use for my physician provider</a:t>
            </a:r>
          </a:p>
          <a:p>
            <a:pPr lvl="0"/>
            <a:r>
              <a:rPr lang="en-US" b="0" u="none" dirty="0"/>
              <a:t>What's the best use of my RN provider</a:t>
            </a:r>
          </a:p>
          <a:p>
            <a:pPr lvl="0"/>
            <a:r>
              <a:rPr lang="en-US" b="0" u="none" dirty="0"/>
              <a:t>What's the best use of my APP provider</a:t>
            </a:r>
          </a:p>
          <a:p>
            <a:pPr lvl="0"/>
            <a:r>
              <a:rPr lang="en-US" b="0" u="none" dirty="0"/>
              <a:t>What's the best use of my MA provider</a:t>
            </a:r>
          </a:p>
          <a:p>
            <a:pPr lvl="0"/>
            <a:r>
              <a:rPr lang="en-US" b="0" u="none" dirty="0"/>
              <a:t>What's the best use of my dietitian provider </a:t>
            </a:r>
          </a:p>
          <a:p>
            <a:pPr lvl="0"/>
            <a:r>
              <a:rPr lang="en-US" b="0" u="none" dirty="0"/>
              <a:t>what's the best use of my pharmacist provider</a:t>
            </a:r>
          </a:p>
          <a:p>
            <a:r>
              <a:rPr lang="en-US" b="0" u="none" dirty="0"/>
              <a:t>THEN - using them to the top of their licensure, and</a:t>
            </a:r>
          </a:p>
          <a:p>
            <a:r>
              <a:rPr lang="en-US" b="0" u="none" dirty="0"/>
              <a:t>Using them to the top of their talents - the things that they love</a:t>
            </a:r>
          </a:p>
          <a:p>
            <a:endParaRPr lang="en-US" baseline="0" dirty="0"/>
          </a:p>
          <a:p>
            <a:endParaRPr lang="en-US" baseline="0" dirty="0"/>
          </a:p>
          <a:p>
            <a:endParaRPr lang="en-US" baseline="0" dirty="0"/>
          </a:p>
          <a:p>
            <a:endParaRPr lang="en-US" baseline="0" dirty="0"/>
          </a:p>
          <a:p>
            <a:r>
              <a:rPr lang="en-US" baseline="0" dirty="0"/>
              <a:t>Intent</a:t>
            </a:r>
          </a:p>
          <a:p>
            <a:pPr marL="171450" indent="-171450">
              <a:buFont typeface="Arial" panose="020B0604020202020204" pitchFamily="34" charset="0"/>
              <a:buChar char="•"/>
            </a:pPr>
            <a:r>
              <a:rPr lang="en-US" baseline="0" dirty="0"/>
              <a:t>Explain the work flow/how health systems designed team-based care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Note no standard/consistency among health system in the details, but overall design/work flow was derived; such as protocols/standard of care for patients with a first blood pressure reading higher than 140/90 – one health system has a protocol for the RN to take the second blood measurement whereas another health system’s protocol has the same, initial MA responsible for taking the second blood pressure measurement  </a:t>
            </a:r>
          </a:p>
          <a:p>
            <a:pPr marL="171450" indent="-171450">
              <a:buFont typeface="Arial" panose="020B0604020202020204" pitchFamily="34" charset="0"/>
              <a:buChar char="•"/>
            </a:pPr>
            <a:r>
              <a:rPr lang="en-US" baseline="0" dirty="0"/>
              <a:t>Black/bulleted: common design/workflow </a:t>
            </a:r>
          </a:p>
          <a:p>
            <a:pPr marL="171450" indent="-171450">
              <a:buFont typeface="Arial" panose="020B0604020202020204" pitchFamily="34" charset="0"/>
              <a:buChar char="•"/>
            </a:pPr>
            <a:r>
              <a:rPr lang="en-US" baseline="0" dirty="0"/>
              <a:t>Blue/smaller text: examples of the common design/workflow described in interviews </a:t>
            </a:r>
          </a:p>
        </p:txBody>
      </p:sp>
      <p:sp>
        <p:nvSpPr>
          <p:cNvPr id="4" name="Slide Number Placeholder 3"/>
          <p:cNvSpPr>
            <a:spLocks noGrp="1"/>
          </p:cNvSpPr>
          <p:nvPr>
            <p:ph type="sldNum" sz="quarter" idx="10"/>
          </p:nvPr>
        </p:nvSpPr>
        <p:spPr/>
        <p:txBody>
          <a:bodyPr/>
          <a:lstStyle/>
          <a:p>
            <a:fld id="{494B1574-E75D-4D0F-A3B6-5B99C13BB17C}" type="slidenum">
              <a:rPr lang="en-US" smtClean="0"/>
              <a:t>21</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All sites have daily huddle – in one of the clinics, “they ring a bell and everyone comes running”</a:t>
            </a:r>
          </a:p>
          <a:p>
            <a:r>
              <a:rPr lang="en-US" baseline="0" dirty="0"/>
              <a:t>*Mary Beth Kingston and Andy (AURORA)</a:t>
            </a:r>
          </a:p>
          <a:p>
            <a:r>
              <a:rPr lang="en-US" baseline="0" dirty="0"/>
              <a:t>PATIENT GOALS:  Harder to find (all systems) – “What is really a patient goal?  Is an A1c range a </a:t>
            </a:r>
            <a:r>
              <a:rPr lang="en-US" baseline="0" dirty="0" err="1"/>
              <a:t>pt</a:t>
            </a:r>
            <a:r>
              <a:rPr lang="en-US" baseline="0" dirty="0"/>
              <a:t> goal or a medical goal.  In the LIFESTYLE PILOT they have participants write their own </a:t>
            </a:r>
            <a:r>
              <a:rPr lang="en-US" baseline="0" dirty="0" err="1"/>
              <a:t>epitath</a:t>
            </a:r>
            <a:r>
              <a:rPr lang="en-US" baseline="0" dirty="0"/>
              <a:t> – THAT really helps them Identify their goals”</a:t>
            </a:r>
          </a:p>
          <a:p>
            <a:r>
              <a:rPr lang="en-US" baseline="0" dirty="0"/>
              <a:t>*</a:t>
            </a:r>
            <a:r>
              <a:rPr lang="en-US" baseline="0" dirty="0" err="1"/>
              <a:t>JoEllen</a:t>
            </a:r>
            <a:r>
              <a:rPr lang="en-US" baseline="0" dirty="0"/>
              <a:t>:  Our policy is that everyone who walks out the door has a diabetes self management plan in their hand.  The patient doesn’t leave the exam room without a </a:t>
            </a:r>
            <a:r>
              <a:rPr lang="en-US" baseline="0" dirty="0" err="1"/>
              <a:t>followup</a:t>
            </a:r>
            <a:r>
              <a:rPr lang="en-US" baseline="0" dirty="0"/>
              <a:t> card and a plan. </a:t>
            </a:r>
          </a:p>
          <a:p>
            <a:endParaRPr lang="en-US" baseline="0" dirty="0"/>
          </a:p>
          <a:p>
            <a:endParaRPr lang="en-US" baseline="0" dirty="0"/>
          </a:p>
          <a:p>
            <a:r>
              <a:rPr lang="en-US" baseline="0" dirty="0"/>
              <a:t>Intent</a:t>
            </a:r>
          </a:p>
          <a:p>
            <a:pPr marL="171450" indent="-171450">
              <a:buFont typeface="Arial" panose="020B0604020202020204" pitchFamily="34" charset="0"/>
              <a:buChar char="•"/>
            </a:pPr>
            <a:r>
              <a:rPr lang="en-US" baseline="0" dirty="0"/>
              <a:t>Explain the work flow/how health systems designed team-based care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Note no standard/consistency among health system in the details, but overall design/work flow was derived; such as protocols/standard of care for patients with a first blood pressure reading higher than 140/90 – one health system has a protocol for the RN to take the second blood measurement whereas another health system’s protocol has the same, initial MA responsible for taking the second blood pressure measurement  </a:t>
            </a:r>
          </a:p>
          <a:p>
            <a:pPr marL="171450" indent="-171450">
              <a:buFont typeface="Arial" panose="020B0604020202020204" pitchFamily="34" charset="0"/>
              <a:buChar char="•"/>
            </a:pPr>
            <a:r>
              <a:rPr lang="en-US" baseline="0" dirty="0"/>
              <a:t>Black/bulleted: common design/workflow </a:t>
            </a:r>
          </a:p>
          <a:p>
            <a:pPr marL="171450" indent="-171450">
              <a:buFont typeface="Arial" panose="020B0604020202020204" pitchFamily="34" charset="0"/>
              <a:buChar char="•"/>
            </a:pPr>
            <a:r>
              <a:rPr lang="en-US" baseline="0" dirty="0"/>
              <a:t>Blue/smaller text: examples of the common design/workflow described in interviews </a:t>
            </a:r>
          </a:p>
          <a:p>
            <a:endParaRPr lang="en-US" baseline="0" dirty="0"/>
          </a:p>
          <a:p>
            <a:r>
              <a:rPr lang="en-US" baseline="0" dirty="0"/>
              <a:t>Intent</a:t>
            </a:r>
          </a:p>
          <a:p>
            <a:pPr marL="171450" indent="-171450">
              <a:buFont typeface="Arial" panose="020B0604020202020204" pitchFamily="34" charset="0"/>
              <a:buChar char="•"/>
            </a:pPr>
            <a:r>
              <a:rPr lang="en-US" baseline="0" dirty="0"/>
              <a:t>Explain the work flow/how health systems designed team-based care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Note no standard/consistency among health system in the details, but overall design/work flow was derived; such as protocols/standard of care for patients with a first blood pressure reading higher than 140/90 – one health system has a protocol for the RN to take the second blood measurement whereas another health system’s protocol has the same, initial MA responsible for taking the second blood pressure measurement  </a:t>
            </a:r>
          </a:p>
          <a:p>
            <a:pPr marL="171450" indent="-171450">
              <a:buFont typeface="Arial" panose="020B0604020202020204" pitchFamily="34" charset="0"/>
              <a:buChar char="•"/>
            </a:pPr>
            <a:r>
              <a:rPr lang="en-US" baseline="0" dirty="0"/>
              <a:t>Black/bulleted: common design/workflow </a:t>
            </a:r>
          </a:p>
          <a:p>
            <a:pPr marL="171450" indent="-171450">
              <a:buFont typeface="Arial" panose="020B0604020202020204" pitchFamily="34" charset="0"/>
              <a:buChar char="•"/>
            </a:pPr>
            <a:r>
              <a:rPr lang="en-US" baseline="0" dirty="0"/>
              <a:t>Blue/smaller text: examples of the common design/workflow described in interviews </a:t>
            </a:r>
          </a:p>
        </p:txBody>
      </p:sp>
      <p:sp>
        <p:nvSpPr>
          <p:cNvPr id="4" name="Slide Number Placeholder 3"/>
          <p:cNvSpPr>
            <a:spLocks noGrp="1"/>
          </p:cNvSpPr>
          <p:nvPr>
            <p:ph type="sldNum" sz="quarter" idx="10"/>
          </p:nvPr>
        </p:nvSpPr>
        <p:spPr/>
        <p:txBody>
          <a:bodyPr/>
          <a:lstStyle/>
          <a:p>
            <a:fld id="{494B1574-E75D-4D0F-A3B6-5B99C13BB17C}" type="slidenum">
              <a:rPr lang="en-US" smtClean="0"/>
              <a:t>22</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4B1574-E75D-4D0F-A3B6-5B99C13BB17C}" type="slidenum">
              <a:rPr lang="en-US" smtClean="0"/>
              <a:t>23</a:t>
            </a:fld>
            <a:endParaRPr lang="en-US"/>
          </a:p>
        </p:txBody>
      </p:sp>
    </p:spTree>
    <p:extLst>
      <p:ext uri="{BB962C8B-B14F-4D97-AF65-F5344CB8AC3E}">
        <p14:creationId xmlns:p14="http://schemas.microsoft.com/office/powerpoint/2010/main" val="523401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baseline="0" dirty="0"/>
              <a:t>Noting the findings very much coincide with PCTBC model</a:t>
            </a:r>
          </a:p>
          <a:p>
            <a:pPr marL="171450" indent="-171450">
              <a:buFont typeface="Arial" panose="020B0604020202020204" pitchFamily="34" charset="0"/>
              <a:buChar char="•"/>
            </a:pPr>
            <a:r>
              <a:rPr lang="en-US" b="1" baseline="0" dirty="0"/>
              <a:t>Have them think about how they will integrate all of this into their work/health system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u="sng" kern="1200" dirty="0">
                <a:solidFill>
                  <a:schemeClr val="tx1"/>
                </a:solidFill>
                <a:effectLst/>
                <a:latin typeface="+mn-lt"/>
                <a:ea typeface="+mn-ea"/>
                <a:cs typeface="+mn-cs"/>
              </a:rPr>
              <a:t>Patients will continue to outnumber physicians and providers - and that discrepancy is going to grow - so patients will less and less able to rely on a single provider to be their sole source of provision of care (</a:t>
            </a:r>
            <a:r>
              <a:rPr lang="en-US" sz="1200" b="1" u="sng" kern="1200" dirty="0" err="1">
                <a:solidFill>
                  <a:schemeClr val="tx1"/>
                </a:solidFill>
                <a:effectLst/>
                <a:latin typeface="+mn-lt"/>
                <a:ea typeface="+mn-ea"/>
                <a:cs typeface="+mn-cs"/>
              </a:rPr>
              <a:t>Kastman</a:t>
            </a:r>
            <a:r>
              <a:rPr lang="en-US" sz="1200" b="1" u="sng" kern="1200">
                <a:solidFill>
                  <a:schemeClr val="tx1"/>
                </a:solidFill>
                <a:effectLst/>
                <a:latin typeface="+mn-lt"/>
                <a:ea typeface="+mn-ea"/>
                <a:cs typeface="+mn-cs"/>
              </a:rPr>
              <a:t>-GHC)</a:t>
            </a:r>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b="1" baseline="0" dirty="0"/>
              <a:t>  </a:t>
            </a:r>
          </a:p>
        </p:txBody>
      </p:sp>
      <p:sp>
        <p:nvSpPr>
          <p:cNvPr id="4" name="Slide Number Placeholder 3"/>
          <p:cNvSpPr>
            <a:spLocks noGrp="1"/>
          </p:cNvSpPr>
          <p:nvPr>
            <p:ph type="sldNum" sz="quarter" idx="10"/>
          </p:nvPr>
        </p:nvSpPr>
        <p:spPr/>
        <p:txBody>
          <a:bodyPr/>
          <a:lstStyle/>
          <a:p>
            <a:fld id="{494B1574-E75D-4D0F-A3B6-5B99C13BB17C}" type="slidenum">
              <a:rPr lang="en-US" smtClean="0"/>
              <a:t>24</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4B1574-E75D-4D0F-A3B6-5B99C13BB17C}" type="slidenum">
              <a:rPr lang="en-US" smtClean="0"/>
              <a:t>25</a:t>
            </a:fld>
            <a:endParaRPr lang="en-US"/>
          </a:p>
        </p:txBody>
      </p:sp>
    </p:spTree>
    <p:extLst>
      <p:ext uri="{BB962C8B-B14F-4D97-AF65-F5344CB8AC3E}">
        <p14:creationId xmlns:p14="http://schemas.microsoft.com/office/powerpoint/2010/main" val="35000760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4B1574-E75D-4D0F-A3B6-5B99C13BB17C}" type="slidenum">
              <a:rPr lang="en-US" smtClean="0"/>
              <a:t>26</a:t>
            </a:fld>
            <a:endParaRPr lang="en-US"/>
          </a:p>
        </p:txBody>
      </p:sp>
    </p:spTree>
    <p:extLst>
      <p:ext uri="{BB962C8B-B14F-4D97-AF65-F5344CB8AC3E}">
        <p14:creationId xmlns:p14="http://schemas.microsoft.com/office/powerpoint/2010/main" val="30721088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4B1574-E75D-4D0F-A3B6-5B99C13BB17C}" type="slidenum">
              <a:rPr lang="en-US" smtClean="0"/>
              <a:t>27</a:t>
            </a:fld>
            <a:endParaRPr lang="en-US"/>
          </a:p>
        </p:txBody>
      </p:sp>
    </p:spTree>
    <p:extLst>
      <p:ext uri="{BB962C8B-B14F-4D97-AF65-F5344CB8AC3E}">
        <p14:creationId xmlns:p14="http://schemas.microsoft.com/office/powerpoint/2010/main" val="3051084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Intent:</a:t>
            </a:r>
          </a:p>
          <a:p>
            <a:pPr marL="174708" indent="-174708">
              <a:buFont typeface="Arial" panose="020B0604020202020204" pitchFamily="34" charset="0"/>
              <a:buChar char="•"/>
            </a:pPr>
            <a:r>
              <a:rPr lang="en-US" dirty="0"/>
              <a:t>Purpose</a:t>
            </a:r>
            <a:r>
              <a:rPr lang="en-US" baseline="0" dirty="0"/>
              <a:t> of conducting interviews  - a snapshot of team based care across the state</a:t>
            </a:r>
          </a:p>
          <a:p>
            <a:pPr marL="174708" indent="-174708">
              <a:buFont typeface="Arial" panose="020B0604020202020204" pitchFamily="34" charset="0"/>
              <a:buChar char="•"/>
            </a:pPr>
            <a:r>
              <a:rPr lang="en-US" baseline="0" dirty="0"/>
              <a:t>Developed semi-structured interview guide with primarily open-ended questions</a:t>
            </a:r>
          </a:p>
          <a:p>
            <a:pPr marL="640594" lvl="1" indent="-174708">
              <a:buFont typeface="Arial" panose="020B0604020202020204" pitchFamily="34" charset="0"/>
              <a:buChar char="•"/>
            </a:pPr>
            <a:r>
              <a:rPr lang="en-US" baseline="0" dirty="0"/>
              <a:t>31 questions, potential follow-up questions, probing questions encouraged </a:t>
            </a:r>
          </a:p>
          <a:p>
            <a:pPr marL="640594" lvl="1" indent="-174708">
              <a:buFont typeface="Arial" panose="020B0604020202020204" pitchFamily="34" charset="0"/>
              <a:buChar char="•"/>
            </a:pPr>
            <a:r>
              <a:rPr lang="en-US" baseline="0" dirty="0"/>
              <a:t>Primary questions/topics: high-level overview of the health system and interviewee’s role, team-based care in general, and health system-specific team-based care implementation</a:t>
            </a:r>
          </a:p>
          <a:p>
            <a:pPr marL="640594" lvl="1" indent="-174708">
              <a:buFont typeface="Arial" panose="020B0604020202020204" pitchFamily="34" charset="0"/>
              <a:buChar char="•"/>
            </a:pPr>
            <a:r>
              <a:rPr lang="en-US" baseline="0" dirty="0"/>
              <a:t>Captured: How, why, and to what extent are health systems implementing/practicing team-based care which as well as any factors, challenges, or benefits associated  </a:t>
            </a:r>
          </a:p>
          <a:p>
            <a:pPr marL="174708" indent="-174708">
              <a:buFont typeface="Arial" panose="020B0604020202020204" pitchFamily="34" charset="0"/>
              <a:buChar char="•"/>
            </a:pPr>
            <a:r>
              <a:rPr lang="en-US" baseline="0" dirty="0"/>
              <a:t>Timeline</a:t>
            </a:r>
          </a:p>
          <a:p>
            <a:pPr marL="640594" lvl="1" indent="-174708">
              <a:buFont typeface="Arial" panose="020B0604020202020204" pitchFamily="34" charset="0"/>
              <a:buChar char="•"/>
            </a:pPr>
            <a:r>
              <a:rPr lang="en-US" baseline="0" dirty="0"/>
              <a:t>End of March into April: developed  and finalized semi-structured interview guide with complimentary handouts/worksheets for interviewee’s </a:t>
            </a:r>
            <a:r>
              <a:rPr lang="en-US" baseline="0" dirty="0" err="1"/>
              <a:t>refernece</a:t>
            </a:r>
            <a:r>
              <a:rPr lang="en-US" baseline="0" dirty="0"/>
              <a:t> </a:t>
            </a:r>
          </a:p>
          <a:p>
            <a:pPr marL="640594" lvl="1" indent="-174708">
              <a:buFont typeface="Arial" panose="020B0604020202020204" pitchFamily="34" charset="0"/>
              <a:buChar char="•"/>
            </a:pPr>
            <a:r>
              <a:rPr lang="en-US" baseline="0" dirty="0"/>
              <a:t>Early May: Piloted</a:t>
            </a:r>
          </a:p>
          <a:p>
            <a:pPr marL="640594" lvl="1" indent="-174708">
              <a:buFont typeface="Arial" panose="020B0604020202020204" pitchFamily="34" charset="0"/>
              <a:buChar char="•"/>
            </a:pPr>
            <a:r>
              <a:rPr lang="en-US" baseline="0" dirty="0"/>
              <a:t>May and June: Recruited and conducted interviews </a:t>
            </a:r>
          </a:p>
          <a:p>
            <a:pPr marL="174708" indent="-174708">
              <a:buFont typeface="Arial" panose="020B0604020202020204" pitchFamily="34" charset="0"/>
              <a:buChar char="•"/>
            </a:pPr>
            <a:r>
              <a:rPr lang="en-US" baseline="0" dirty="0"/>
              <a:t>Recruitment method and health system selection/identification as well as targeted role of interviewee (WHCQ – Wisconsin Collaborative for Healthcare Quality)</a:t>
            </a:r>
          </a:p>
          <a:p>
            <a:pPr marL="174708" indent="-174708">
              <a:buFont typeface="Arial" panose="020B0604020202020204" pitchFamily="34" charset="0"/>
              <a:buChar char="•"/>
            </a:pPr>
            <a:r>
              <a:rPr lang="en-US" baseline="0" dirty="0"/>
              <a:t>Interview participation</a:t>
            </a:r>
          </a:p>
          <a:p>
            <a:pPr marL="640594" lvl="1" indent="-174708">
              <a:buFont typeface="Arial" panose="020B0604020202020204" pitchFamily="34" charset="0"/>
              <a:buChar char="•"/>
            </a:pPr>
            <a:r>
              <a:rPr lang="en-US" baseline="0" dirty="0"/>
              <a:t>Interviewed 8 health systems</a:t>
            </a:r>
          </a:p>
          <a:p>
            <a:pPr marL="640594" lvl="1" indent="-174708" defTabSz="931774">
              <a:buFont typeface="Arial" panose="020B0604020202020204" pitchFamily="34" charset="0"/>
              <a:buChar char="•"/>
              <a:defRPr/>
            </a:pPr>
            <a:r>
              <a:rPr lang="en-US" baseline="0" dirty="0"/>
              <a:t>Interview format/mode: in-person, audio recorded, notes taken.</a:t>
            </a:r>
          </a:p>
          <a:p>
            <a:pPr marL="640594" lvl="1" indent="-174708">
              <a:buFont typeface="Arial" panose="020B0604020202020204" pitchFamily="34" charset="0"/>
              <a:buChar char="•"/>
            </a:pPr>
            <a:r>
              <a:rPr lang="en-US" baseline="0" dirty="0"/>
              <a:t>Average length of interviews </a:t>
            </a:r>
          </a:p>
          <a:p>
            <a:pPr marL="640594" lvl="1" indent="-174708">
              <a:buFont typeface="Arial" panose="020B0604020202020204" pitchFamily="34" charset="0"/>
              <a:buChar char="•"/>
            </a:pPr>
            <a:r>
              <a:rPr lang="en-US" baseline="0" dirty="0"/>
              <a:t>Notes/method during interview</a:t>
            </a:r>
          </a:p>
          <a:p>
            <a:pPr marL="174708" indent="-174708">
              <a:buFont typeface="Arial" panose="020B0604020202020204" pitchFamily="34" charset="0"/>
              <a:buChar char="•"/>
            </a:pPr>
            <a:r>
              <a:rPr lang="en-US" baseline="0" dirty="0"/>
              <a:t>Post interview</a:t>
            </a:r>
          </a:p>
          <a:p>
            <a:pPr marL="640594" lvl="1" indent="-174708">
              <a:buFont typeface="Arial" panose="020B0604020202020204" pitchFamily="34" charset="0"/>
              <a:buChar char="•"/>
            </a:pPr>
            <a:r>
              <a:rPr lang="en-US" baseline="0" dirty="0"/>
              <a:t>Interview notes thoroughness/completion, compiled summary, etc.  </a:t>
            </a:r>
          </a:p>
          <a:p>
            <a:pPr marL="640594" lvl="1" indent="-174708">
              <a:buFont typeface="Arial" panose="020B0604020202020204" pitchFamily="34" charset="0"/>
              <a:buChar char="•"/>
            </a:pPr>
            <a:r>
              <a:rPr lang="en-US" baseline="0" dirty="0"/>
              <a:t>Interviews used grounded approach coding </a:t>
            </a:r>
          </a:p>
          <a:p>
            <a:pPr marL="640594" lvl="1" indent="-174708">
              <a:buFont typeface="Arial" panose="020B0604020202020204" pitchFamily="34" charset="0"/>
              <a:buChar char="•"/>
            </a:pPr>
            <a:endParaRPr lang="en-US" baseline="0" dirty="0"/>
          </a:p>
          <a:p>
            <a:pPr marL="640594" lvl="1" indent="-174708">
              <a:buFont typeface="Arial" panose="020B0604020202020204" pitchFamily="34" charset="0"/>
              <a:buChar char="•"/>
            </a:pPr>
            <a:endParaRPr lang="en-US" baseline="0" dirty="0"/>
          </a:p>
          <a:p>
            <a:pPr marL="640594" lvl="1" indent="-174708">
              <a:buFont typeface="Arial" panose="020B0604020202020204" pitchFamily="34" charset="0"/>
              <a:buChar char="•"/>
            </a:pPr>
            <a:endParaRPr lang="en-US" baseline="0" dirty="0"/>
          </a:p>
          <a:p>
            <a:pPr marL="174708" indent="-174708">
              <a:buFont typeface="Arial" panose="020B0604020202020204" pitchFamily="34" charset="0"/>
              <a:buChar char="•"/>
            </a:pPr>
            <a:endParaRPr lang="en-US" baseline="0" dirty="0"/>
          </a:p>
          <a:p>
            <a:pPr marL="640594" lvl="1" indent="-174708">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494B1574-E75D-4D0F-A3B6-5B99C13BB17C}" type="slidenum">
              <a:rPr lang="en-US" smtClean="0"/>
              <a:t>3</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Intent: </a:t>
            </a:r>
          </a:p>
          <a:p>
            <a:pPr marL="171450" indent="-171450">
              <a:buFont typeface="Arial" panose="020B0604020202020204" pitchFamily="34" charset="0"/>
              <a:buChar char="•"/>
            </a:pPr>
            <a:r>
              <a:rPr lang="en-US" dirty="0"/>
              <a:t>Explain</a:t>
            </a:r>
            <a:r>
              <a:rPr lang="en-US" baseline="0" dirty="0"/>
              <a:t> that we provided this TBC definition to the interviewees </a:t>
            </a:r>
          </a:p>
          <a:p>
            <a:pPr marL="171450" indent="-171450">
              <a:buFont typeface="Arial" panose="020B0604020202020204" pitchFamily="34" charset="0"/>
              <a:buChar char="•"/>
            </a:pPr>
            <a:r>
              <a:rPr lang="en-US" baseline="0" dirty="0"/>
              <a:t>At this time maybe note that it was good we did because no one had a true definition when asked?????</a:t>
            </a:r>
          </a:p>
          <a:p>
            <a:pPr marL="171450" indent="-171450">
              <a:buFont typeface="Arial" panose="020B0604020202020204" pitchFamily="34" charset="0"/>
              <a:buChar char="•"/>
            </a:pPr>
            <a:r>
              <a:rPr lang="en-US" baseline="0" dirty="0"/>
              <a:t>“</a:t>
            </a:r>
            <a:r>
              <a:rPr lang="en-US" baseline="0" dirty="0" err="1"/>
              <a:t>Differenent</a:t>
            </a:r>
            <a:r>
              <a:rPr lang="en-US" baseline="0" dirty="0"/>
              <a:t> individuals are going to interpret what they mean by team based care differently – so responses may vary…  Some many think it means working together – others may think it means access for anybody….</a:t>
            </a:r>
            <a:endParaRPr lang="en-US" dirty="0"/>
          </a:p>
        </p:txBody>
      </p:sp>
      <p:sp>
        <p:nvSpPr>
          <p:cNvPr id="4" name="Slide Number Placeholder 3"/>
          <p:cNvSpPr>
            <a:spLocks noGrp="1"/>
          </p:cNvSpPr>
          <p:nvPr>
            <p:ph type="sldNum" sz="quarter" idx="10"/>
          </p:nvPr>
        </p:nvSpPr>
        <p:spPr/>
        <p:txBody>
          <a:bodyPr/>
          <a:lstStyle/>
          <a:p>
            <a:fld id="{494B1574-E75D-4D0F-A3B6-5B99C13BB17C}" type="slidenum">
              <a:rPr lang="en-US" smtClean="0"/>
              <a:t>4</a:t>
            </a:fld>
            <a:endParaRPr lang="en-US"/>
          </a:p>
        </p:txBody>
      </p:sp>
    </p:spTree>
    <p:extLst>
      <p:ext uri="{BB962C8B-B14F-4D97-AF65-F5344CB8AC3E}">
        <p14:creationId xmlns:p14="http://schemas.microsoft.com/office/powerpoint/2010/main" val="2389871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94B1574-E75D-4D0F-A3B6-5B99C13BB17C}" type="slidenum">
              <a:rPr lang="en-US" smtClean="0"/>
              <a:t>5</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4B1574-E75D-4D0F-A3B6-5B99C13BB17C}" type="slidenum">
              <a:rPr lang="en-US" smtClean="0"/>
              <a:t>6</a:t>
            </a:fld>
            <a:endParaRPr lang="en-US"/>
          </a:p>
        </p:txBody>
      </p:sp>
    </p:spTree>
    <p:extLst>
      <p:ext uri="{BB962C8B-B14F-4D97-AF65-F5344CB8AC3E}">
        <p14:creationId xmlns:p14="http://schemas.microsoft.com/office/powerpoint/2010/main" val="2109082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a:t>*</a:t>
            </a:r>
            <a:r>
              <a:rPr lang="en-US" b="0" dirty="0"/>
              <a:t>Silos of care do nothing but perpetuate error - have to have team-based care - just can't have one MD provider providing care, one nurse providing care, one pharmacist in his pharmacy providing care, it has to be a collaborative approach - People on the care team feel like partners in care and not subservient </a:t>
            </a:r>
          </a:p>
          <a:p>
            <a:r>
              <a:rPr lang="en-US" b="0" dirty="0"/>
              <a:t>Together, we provide better care for patients with all the minds and all the wisdom together versus one</a:t>
            </a:r>
          </a:p>
          <a:p>
            <a:endParaRPr lang="en-US" dirty="0"/>
          </a:p>
          <a:p>
            <a:r>
              <a:rPr lang="en-US" baseline="0" dirty="0"/>
              <a:t>Intent:</a:t>
            </a:r>
          </a:p>
          <a:p>
            <a:pPr marL="171450" indent="-171450">
              <a:buFont typeface="Arial" panose="020B0604020202020204" pitchFamily="34" charset="0"/>
              <a:buChar char="•"/>
            </a:pPr>
            <a:r>
              <a:rPr lang="en-US" baseline="0" dirty="0"/>
              <a:t>Explain the barriers and factors that came out of the interviews</a:t>
            </a:r>
          </a:p>
          <a:p>
            <a:pPr marL="171450" indent="-171450">
              <a:buFont typeface="Arial" panose="020B0604020202020204" pitchFamily="34" charset="0"/>
              <a:buChar char="•"/>
            </a:pPr>
            <a:r>
              <a:rPr lang="en-US" baseline="0" dirty="0"/>
              <a:t>Black/bulleted: themes </a:t>
            </a:r>
          </a:p>
          <a:p>
            <a:pPr marL="171450" indent="-171450">
              <a:buFont typeface="Arial" panose="020B0604020202020204" pitchFamily="34" charset="0"/>
              <a:buChar char="•"/>
            </a:pPr>
            <a:r>
              <a:rPr lang="en-US" baseline="0" dirty="0"/>
              <a:t>Blue/smaller text: examples of what the themes are comprised of</a:t>
            </a:r>
          </a:p>
        </p:txBody>
      </p:sp>
      <p:sp>
        <p:nvSpPr>
          <p:cNvPr id="4" name="Slide Number Placeholder 3"/>
          <p:cNvSpPr>
            <a:spLocks noGrp="1"/>
          </p:cNvSpPr>
          <p:nvPr>
            <p:ph type="sldNum" sz="quarter" idx="10"/>
          </p:nvPr>
        </p:nvSpPr>
        <p:spPr/>
        <p:txBody>
          <a:bodyPr/>
          <a:lstStyle/>
          <a:p>
            <a:fld id="{494B1574-E75D-4D0F-A3B6-5B99C13BB17C}" type="slidenum">
              <a:rPr lang="en-US" smtClean="0"/>
              <a:t>7</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*If it’s not broke, don’t fix it - - - Team based care? We already do that…. We’ve always </a:t>
            </a:r>
            <a:r>
              <a:rPr lang="en-US" b="1" baseline="0"/>
              <a:t>done that</a:t>
            </a:r>
            <a:endParaRPr lang="en-US" b="1" baseline="0" dirty="0"/>
          </a:p>
          <a:p>
            <a:endParaRPr lang="en-US" b="1" baseline="0" dirty="0"/>
          </a:p>
          <a:p>
            <a:r>
              <a:rPr lang="en-US" b="1" baseline="0" dirty="0"/>
              <a:t>*Patients: Some patients don’t want to see anyone else (or another person after their visit) on a team – want their provider to just take care of everything in one visit (might be about the money and it might be about the time) – **For some patients, barrier is THEIR time &amp; travel &amp; need for prior </a:t>
            </a:r>
            <a:r>
              <a:rPr lang="en-US" b="1" baseline="0" dirty="0" err="1"/>
              <a:t>auth</a:t>
            </a:r>
            <a:r>
              <a:rPr lang="en-US" b="1" baseline="0" dirty="0"/>
              <a:t> (diabetes management) (SAUK-</a:t>
            </a:r>
            <a:r>
              <a:rPr lang="en-US" b="1" baseline="0" dirty="0" err="1"/>
              <a:t>JoEllen</a:t>
            </a:r>
            <a:r>
              <a:rPr lang="en-US" b="1" baseline="0" dirty="0"/>
              <a:t>)</a:t>
            </a:r>
          </a:p>
          <a:p>
            <a:r>
              <a:rPr lang="en-US" sz="1200" b="1" dirty="0">
                <a:solidFill>
                  <a:schemeClr val="accent3"/>
                </a:solidFill>
              </a:rPr>
              <a:t> “paid for episodes of care and not longitudinal well coordinated care delivery” (MB&amp;A Aurora)</a:t>
            </a:r>
            <a:endParaRPr lang="en-US" b="1" baseline="0" dirty="0"/>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*THEDA CARE – Scott </a:t>
            </a:r>
            <a:r>
              <a:rPr lang="en-US" sz="1200" b="1" u="sng" kern="1200" dirty="0">
                <a:solidFill>
                  <a:schemeClr val="tx1"/>
                </a:solidFill>
                <a:effectLst/>
                <a:latin typeface="+mn-lt"/>
                <a:ea typeface="+mn-ea"/>
                <a:cs typeface="+mn-cs"/>
              </a:rPr>
              <a:t>Have to have a MODEL that rewards the team, too - so that we align incentives to reward the team and not just one provider.  Theta has a model where if everything is aligned and quality, cost, satisfaction are all met, the entire team is reported.  Financially.  Everybody buys into it then.</a:t>
            </a:r>
            <a:endParaRPr lang="en-US" sz="1200" kern="1200" dirty="0">
              <a:solidFill>
                <a:schemeClr val="tx1"/>
              </a:solidFill>
              <a:effectLst/>
              <a:latin typeface="+mn-lt"/>
              <a:ea typeface="+mn-ea"/>
              <a:cs typeface="+mn-cs"/>
            </a:endParaRPr>
          </a:p>
          <a:p>
            <a:endParaRPr lang="en-US" baseline="0" dirty="0"/>
          </a:p>
          <a:p>
            <a:pPr marL="171450" indent="-171450">
              <a:buFont typeface="Arial" panose="020B0604020202020204" pitchFamily="34" charset="0"/>
              <a:buChar char="•"/>
            </a:pPr>
            <a:r>
              <a:rPr lang="en-US" baseline="0" dirty="0"/>
              <a:t>Explain the barriers and factors that came out of the interviews</a:t>
            </a:r>
          </a:p>
          <a:p>
            <a:pPr marL="171450" indent="-171450">
              <a:buFont typeface="Arial" panose="020B0604020202020204" pitchFamily="34" charset="0"/>
              <a:buChar char="•"/>
            </a:pPr>
            <a:r>
              <a:rPr lang="en-US" baseline="0" dirty="0"/>
              <a:t>Black/bulleted: themes </a:t>
            </a:r>
          </a:p>
          <a:p>
            <a:pPr marL="171450" indent="-171450">
              <a:buFont typeface="Arial" panose="020B0604020202020204" pitchFamily="34" charset="0"/>
              <a:buChar char="•"/>
            </a:pPr>
            <a:r>
              <a:rPr lang="en-US" baseline="0" dirty="0"/>
              <a:t>Blue/smaller text: examples of what the themes are comprised of</a:t>
            </a:r>
          </a:p>
        </p:txBody>
      </p:sp>
      <p:sp>
        <p:nvSpPr>
          <p:cNvPr id="4" name="Slide Number Placeholder 3"/>
          <p:cNvSpPr>
            <a:spLocks noGrp="1"/>
          </p:cNvSpPr>
          <p:nvPr>
            <p:ph type="sldNum" sz="quarter" idx="10"/>
          </p:nvPr>
        </p:nvSpPr>
        <p:spPr/>
        <p:txBody>
          <a:bodyPr/>
          <a:lstStyle/>
          <a:p>
            <a:fld id="{494B1574-E75D-4D0F-A3B6-5B99C13BB17C}" type="slidenum">
              <a:rPr lang="en-US" smtClean="0"/>
              <a:t>8</a:t>
            </a:fld>
            <a:endParaRPr lang="en-US"/>
          </a:p>
        </p:txBody>
      </p:sp>
    </p:spTree>
    <p:extLst>
      <p:ext uri="{BB962C8B-B14F-4D97-AF65-F5344CB8AC3E}">
        <p14:creationId xmlns:p14="http://schemas.microsoft.com/office/powerpoint/2010/main" val="3308767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*People are social creature and we need to give them chances to talk to each other –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And being in closer proximity increases communication – </a:t>
            </a:r>
            <a:r>
              <a:rPr lang="en-US" sz="1200" b="1" u="sng" kern="1200" dirty="0">
                <a:solidFill>
                  <a:schemeClr val="tx1"/>
                </a:solidFill>
                <a:effectLst/>
                <a:latin typeface="+mn-lt"/>
                <a:ea typeface="+mn-ea"/>
                <a:cs typeface="+mn-cs"/>
              </a:rPr>
              <a:t>HB (</a:t>
            </a:r>
            <a:r>
              <a:rPr lang="en-US" sz="1200" b="1" u="sng" kern="1200" dirty="0" err="1">
                <a:solidFill>
                  <a:schemeClr val="tx1"/>
                </a:solidFill>
                <a:effectLst/>
                <a:latin typeface="+mn-lt"/>
                <a:ea typeface="+mn-ea"/>
                <a:cs typeface="+mn-cs"/>
              </a:rPr>
              <a:t>Gundersen</a:t>
            </a:r>
            <a:r>
              <a:rPr lang="en-US" sz="1200" b="1" u="sng" kern="1200" dirty="0">
                <a:solidFill>
                  <a:schemeClr val="tx1"/>
                </a:solidFill>
                <a:effectLst/>
                <a:latin typeface="+mn-lt"/>
                <a:ea typeface="+mn-ea"/>
                <a:cs typeface="+mn-cs"/>
              </a:rPr>
              <a:t>): Co- location of team members - having the RN/provider/MA in close proximity.</a:t>
            </a:r>
            <a:endParaRPr lang="en-US" sz="1200" kern="1200" dirty="0">
              <a:solidFill>
                <a:schemeClr val="tx1"/>
              </a:solidFill>
              <a:effectLst/>
              <a:latin typeface="+mn-lt"/>
              <a:ea typeface="+mn-ea"/>
              <a:cs typeface="+mn-cs"/>
            </a:endParaRPr>
          </a:p>
          <a:p>
            <a:endParaRPr lang="en-US" baseline="0" dirty="0"/>
          </a:p>
          <a:p>
            <a:r>
              <a:rPr lang="en-US" baseline="0" dirty="0"/>
              <a:t>Intent:</a:t>
            </a:r>
          </a:p>
          <a:p>
            <a:pPr marL="171450" indent="-171450">
              <a:buFont typeface="Arial" panose="020B0604020202020204" pitchFamily="34" charset="0"/>
              <a:buChar char="•"/>
            </a:pPr>
            <a:r>
              <a:rPr lang="en-US" baseline="0" dirty="0"/>
              <a:t>Explain the barriers and factors that came out of the interviews</a:t>
            </a:r>
          </a:p>
          <a:p>
            <a:pPr marL="171450" indent="-171450">
              <a:buFont typeface="Arial" panose="020B0604020202020204" pitchFamily="34" charset="0"/>
              <a:buChar char="•"/>
            </a:pPr>
            <a:r>
              <a:rPr lang="en-US" baseline="0" dirty="0"/>
              <a:t>Black/bulleted: themes </a:t>
            </a:r>
          </a:p>
          <a:p>
            <a:pPr marL="171450" indent="-171450">
              <a:buFont typeface="Arial" panose="020B0604020202020204" pitchFamily="34" charset="0"/>
              <a:buChar char="•"/>
            </a:pPr>
            <a:r>
              <a:rPr lang="en-US" baseline="0" dirty="0"/>
              <a:t>Blue/smaller text: examples of what the themes are comprised of</a:t>
            </a:r>
          </a:p>
          <a:p>
            <a:pPr marL="171450" indent="-171450">
              <a:buFont typeface="Arial" panose="020B0604020202020204" pitchFamily="34" charset="0"/>
              <a:buChar char="•"/>
            </a:pPr>
            <a:r>
              <a:rPr lang="en-US" baseline="0" dirty="0"/>
              <a:t>Other – some mention but not frequently enough</a:t>
            </a:r>
          </a:p>
        </p:txBody>
      </p:sp>
      <p:sp>
        <p:nvSpPr>
          <p:cNvPr id="4" name="Slide Number Placeholder 3"/>
          <p:cNvSpPr>
            <a:spLocks noGrp="1"/>
          </p:cNvSpPr>
          <p:nvPr>
            <p:ph type="sldNum" sz="quarter" idx="10"/>
          </p:nvPr>
        </p:nvSpPr>
        <p:spPr/>
        <p:txBody>
          <a:bodyPr/>
          <a:lstStyle/>
          <a:p>
            <a:fld id="{494B1574-E75D-4D0F-A3B6-5B99C13BB17C}" type="slidenum">
              <a:rPr lang="en-US" smtClean="0"/>
              <a:t>9</a:t>
            </a:fld>
            <a:endParaRPr lang="en-US"/>
          </a:p>
        </p:txBody>
      </p:sp>
    </p:spTree>
    <p:extLst>
      <p:ext uri="{BB962C8B-B14F-4D97-AF65-F5344CB8AC3E}">
        <p14:creationId xmlns:p14="http://schemas.microsoft.com/office/powerpoint/2010/main" val="3308767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A0524E4-D975-4778-8BC2-970FA3F29F7F}" type="datetimeFigureOut">
              <a:rPr lang="en-US" smtClean="0"/>
              <a:t>8/18/2017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5A8C79-4734-4BEA-82DE-AC3A8F8AB4C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0524E4-D975-4778-8BC2-970FA3F29F7F}"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A8C79-4734-4BEA-82DE-AC3A8F8AB4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E5A8C79-4734-4BEA-82DE-AC3A8F8AB4C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0524E4-D975-4778-8BC2-970FA3F29F7F}"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0A0524E4-D975-4778-8BC2-970FA3F29F7F}"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E5A8C79-4734-4BEA-82DE-AC3A8F8AB4C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A0524E4-D975-4778-8BC2-970FA3F29F7F}" type="datetimeFigureOut">
              <a:rPr lang="en-US" smtClean="0"/>
              <a:t>8/18/2017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5A8C79-4734-4BEA-82DE-AC3A8F8AB4C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0A0524E4-D975-4778-8BC2-970FA3F29F7F}"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A8C79-4734-4BEA-82DE-AC3A8F8AB4C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A0524E4-D975-4778-8BC2-970FA3F29F7F}" type="datetimeFigureOut">
              <a:rPr lang="en-US" smtClean="0"/>
              <a:t>8/18/2017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E5A8C79-4734-4BEA-82DE-AC3A8F8AB4C0}"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A0524E4-D975-4778-8BC2-970FA3F29F7F}" type="datetimeFigureOut">
              <a:rPr lang="en-US" smtClean="0"/>
              <a:t>8/18/2017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E5A8C79-4734-4BEA-82DE-AC3A8F8AB4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A0524E4-D975-4778-8BC2-970FA3F29F7F}" type="datetimeFigureOut">
              <a:rPr lang="en-US" smtClean="0"/>
              <a:t>8/18/2017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E5A8C79-4734-4BEA-82DE-AC3A8F8AB4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E5A8C79-4734-4BEA-82DE-AC3A8F8AB4C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A0524E4-D975-4778-8BC2-970FA3F29F7F}" type="datetimeFigureOut">
              <a:rPr lang="en-US" smtClean="0"/>
              <a:t>8/18/2017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E5A8C79-4734-4BEA-82DE-AC3A8F8AB4C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A0524E4-D975-4778-8BC2-970FA3F29F7F}" type="datetimeFigureOut">
              <a:rPr lang="en-US" smtClean="0"/>
              <a:t>8/18/2017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A0524E4-D975-4778-8BC2-970FA3F29F7F}" type="datetimeFigureOut">
              <a:rPr lang="en-US" smtClean="0"/>
              <a:t>8/18/2017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E5A8C79-4734-4BEA-82DE-AC3A8F8AB4C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a:p>
          <a:p>
            <a:r>
              <a:rPr lang="en-US" dirty="0"/>
              <a:t> Pamela J. </a:t>
            </a:r>
            <a:r>
              <a:rPr lang="en-US" dirty="0" err="1"/>
              <a:t>Myhre</a:t>
            </a:r>
            <a:r>
              <a:rPr lang="en-US" dirty="0"/>
              <a:t>, MSN, APNP, CDE</a:t>
            </a:r>
          </a:p>
          <a:p>
            <a:r>
              <a:rPr lang="en-US" dirty="0"/>
              <a:t>WNA Grant Consultant</a:t>
            </a:r>
          </a:p>
          <a:p>
            <a:r>
              <a:rPr lang="en-US" dirty="0"/>
              <a:t>Palliative and Hospice NP, </a:t>
            </a:r>
          </a:p>
          <a:p>
            <a:r>
              <a:rPr lang="en-US" dirty="0"/>
              <a:t>Crossing Rivers Health</a:t>
            </a:r>
          </a:p>
        </p:txBody>
      </p:sp>
      <p:sp>
        <p:nvSpPr>
          <p:cNvPr id="2" name="Title 1"/>
          <p:cNvSpPr>
            <a:spLocks noGrp="1"/>
          </p:cNvSpPr>
          <p:nvPr>
            <p:ph type="ctrTitle"/>
          </p:nvPr>
        </p:nvSpPr>
        <p:spPr>
          <a:xfrm>
            <a:off x="381000" y="381000"/>
            <a:ext cx="8382000" cy="1752600"/>
          </a:xfrm>
        </p:spPr>
        <p:txBody>
          <a:bodyPr anchor="ctr">
            <a:noAutofit/>
          </a:bodyPr>
          <a:lstStyle/>
          <a:p>
            <a:r>
              <a:rPr lang="en-US" sz="2800" b="1" dirty="0"/>
              <a:t>Interview Results – </a:t>
            </a:r>
            <a:br>
              <a:rPr lang="en-US" sz="2800" b="1" dirty="0"/>
            </a:br>
            <a:r>
              <a:rPr lang="en-US" sz="2800" b="1" dirty="0"/>
              <a:t>Wisconsin’s Health Care Systems </a:t>
            </a:r>
            <a:br>
              <a:rPr lang="en-US" sz="2800" b="1" dirty="0"/>
            </a:br>
            <a:r>
              <a:rPr lang="en-US" sz="2800" b="1" dirty="0"/>
              <a:t>Use of Team-Based Care for </a:t>
            </a:r>
            <a:br>
              <a:rPr lang="en-US" sz="2800" b="1" dirty="0"/>
            </a:br>
            <a:r>
              <a:rPr lang="en-US" sz="2800" b="1" dirty="0"/>
              <a:t>Chronic Disease Management </a:t>
            </a:r>
          </a:p>
        </p:txBody>
      </p:sp>
    </p:spTree>
    <p:extLst>
      <p:ext uri="{BB962C8B-B14F-4D97-AF65-F5344CB8AC3E}">
        <p14:creationId xmlns:p14="http://schemas.microsoft.com/office/powerpoint/2010/main" val="3853272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834342" y="1476852"/>
            <a:ext cx="7475316" cy="1723549"/>
          </a:xfrm>
          <a:prstGeom prst="rect">
            <a:avLst/>
          </a:prstGeom>
          <a:noFill/>
        </p:spPr>
        <p:txBody>
          <a:bodyPr wrap="none" rtlCol="0" anchor="ctr">
            <a:spAutoFit/>
          </a:bodyPr>
          <a:lstStyle/>
          <a:p>
            <a:pPr algn="ctr"/>
            <a:r>
              <a:rPr lang="en-US" sz="4000" b="1" dirty="0">
                <a:solidFill>
                  <a:schemeClr val="bg2"/>
                </a:solidFill>
              </a:rPr>
              <a:t>Implementing Team-Based Care</a:t>
            </a:r>
          </a:p>
          <a:p>
            <a:pPr algn="ctr"/>
            <a:r>
              <a:rPr lang="en-US" sz="6600" b="1" dirty="0">
                <a:solidFill>
                  <a:srgbClr val="9F2936"/>
                </a:solidFill>
              </a:rPr>
              <a:t>Successes &amp; Benefits</a:t>
            </a:r>
            <a:endParaRPr lang="en-US" sz="4000" b="1" dirty="0">
              <a:solidFill>
                <a:schemeClr val="bg2"/>
              </a:solidFill>
            </a:endParaRPr>
          </a:p>
        </p:txBody>
      </p:sp>
    </p:spTree>
    <p:extLst>
      <p:ext uri="{BB962C8B-B14F-4D97-AF65-F5344CB8AC3E}">
        <p14:creationId xmlns:p14="http://schemas.microsoft.com/office/powerpoint/2010/main" val="3860273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Successes &amp; Benefits</a:t>
            </a:r>
          </a:p>
        </p:txBody>
      </p:sp>
      <p:sp>
        <p:nvSpPr>
          <p:cNvPr id="3" name="Content Placeholder 2"/>
          <p:cNvSpPr>
            <a:spLocks noGrp="1"/>
          </p:cNvSpPr>
          <p:nvPr>
            <p:ph sz="quarter" idx="1"/>
          </p:nvPr>
        </p:nvSpPr>
        <p:spPr>
          <a:xfrm>
            <a:off x="301752" y="1527048"/>
            <a:ext cx="8503920" cy="4721352"/>
          </a:xfrm>
        </p:spPr>
        <p:txBody>
          <a:bodyPr wrap="square" lIns="45720" rIns="45720">
            <a:noAutofit/>
          </a:bodyPr>
          <a:lstStyle/>
          <a:p>
            <a:pPr>
              <a:spcBef>
                <a:spcPts val="0"/>
              </a:spcBef>
            </a:pPr>
            <a:r>
              <a:rPr lang="en-US" sz="2800" dirty="0"/>
              <a:t>Staff/Team Satisfaction</a:t>
            </a:r>
          </a:p>
          <a:p>
            <a:pPr marL="274320" lvl="1" indent="0">
              <a:spcBef>
                <a:spcPts val="0"/>
              </a:spcBef>
              <a:buNone/>
            </a:pPr>
            <a:r>
              <a:rPr lang="en-US" sz="1800" dirty="0">
                <a:solidFill>
                  <a:schemeClr val="accent3"/>
                </a:solidFill>
              </a:rPr>
              <a:t>Increased clinical and non-clinical staff satisfaction, collaboration </a:t>
            </a:r>
            <a:r>
              <a:rPr lang="en-US" sz="1800" dirty="0">
                <a:solidFill>
                  <a:srgbClr val="FF0000"/>
                </a:solidFill>
              </a:rPr>
              <a:t>*</a:t>
            </a:r>
            <a:r>
              <a:rPr lang="en-US" sz="1800" dirty="0">
                <a:solidFill>
                  <a:schemeClr val="accent3"/>
                </a:solidFill>
              </a:rPr>
              <a:t>, improved relationships, “wouldn’t work in another place that doesn’t have team”</a:t>
            </a:r>
          </a:p>
          <a:p>
            <a:pPr>
              <a:spcBef>
                <a:spcPts val="0"/>
              </a:spcBef>
            </a:pPr>
            <a:endParaRPr lang="en-US" sz="2000" dirty="0"/>
          </a:p>
          <a:p>
            <a:pPr>
              <a:spcBef>
                <a:spcPts val="0"/>
              </a:spcBef>
            </a:pPr>
            <a:r>
              <a:rPr lang="en-US" sz="2800" dirty="0"/>
              <a:t>Patient Outcomes/Quality Metrics </a:t>
            </a:r>
          </a:p>
          <a:p>
            <a:pPr marL="274320" lvl="1" indent="0">
              <a:spcBef>
                <a:spcPts val="0"/>
              </a:spcBef>
              <a:buNone/>
            </a:pPr>
            <a:r>
              <a:rPr lang="en-US" sz="1800" dirty="0">
                <a:solidFill>
                  <a:schemeClr val="accent3"/>
                </a:solidFill>
              </a:rPr>
              <a:t>Improved patient health outcomes, transparency understood by entire team</a:t>
            </a:r>
            <a:r>
              <a:rPr lang="en-US" sz="1800" dirty="0">
                <a:solidFill>
                  <a:srgbClr val="FF0000"/>
                </a:solidFill>
              </a:rPr>
              <a:t>*, </a:t>
            </a:r>
            <a:r>
              <a:rPr lang="en-US" sz="1800" dirty="0">
                <a:solidFill>
                  <a:schemeClr val="accent3"/>
                </a:solidFill>
              </a:rPr>
              <a:t>increased # of patients seen by physician (30%)</a:t>
            </a:r>
          </a:p>
          <a:p>
            <a:pPr>
              <a:spcBef>
                <a:spcPts val="0"/>
              </a:spcBef>
            </a:pPr>
            <a:endParaRPr lang="en-US" sz="2000" dirty="0"/>
          </a:p>
          <a:p>
            <a:pPr>
              <a:spcBef>
                <a:spcPts val="0"/>
              </a:spcBef>
            </a:pPr>
            <a:r>
              <a:rPr lang="en-US" sz="2800" dirty="0"/>
              <a:t>Patient Care/Satisfaction/Access</a:t>
            </a:r>
          </a:p>
          <a:p>
            <a:pPr marL="274320" lvl="1" indent="0">
              <a:spcBef>
                <a:spcPts val="0"/>
              </a:spcBef>
              <a:buNone/>
            </a:pPr>
            <a:r>
              <a:rPr lang="en-US" sz="1800" dirty="0">
                <a:solidFill>
                  <a:schemeClr val="accent3"/>
                </a:solidFill>
              </a:rPr>
              <a:t>Decreased wait time, “one stop shop”, increased level of respect and trust from patient</a:t>
            </a:r>
            <a:r>
              <a:rPr lang="en-US" sz="1800" dirty="0">
                <a:solidFill>
                  <a:srgbClr val="FF0000"/>
                </a:solidFill>
              </a:rPr>
              <a:t>*</a:t>
            </a:r>
            <a:endParaRPr lang="en-US" sz="2000" dirty="0">
              <a:solidFill>
                <a:srgbClr val="FF0000"/>
              </a:solidFill>
            </a:endParaRPr>
          </a:p>
          <a:p>
            <a:pPr>
              <a:spcBef>
                <a:spcPts val="0"/>
              </a:spcBef>
            </a:pPr>
            <a:r>
              <a:rPr lang="en-US" sz="2800" dirty="0"/>
              <a:t>Communication</a:t>
            </a:r>
          </a:p>
          <a:p>
            <a:pPr marL="274320" lvl="1" indent="0">
              <a:spcBef>
                <a:spcPts val="0"/>
              </a:spcBef>
              <a:buNone/>
            </a:pPr>
            <a:r>
              <a:rPr lang="en-US" sz="1800" dirty="0">
                <a:solidFill>
                  <a:schemeClr val="accent3"/>
                </a:solidFill>
              </a:rPr>
              <a:t>Improved communication with health care team and patient &amp; amongst health care team members</a:t>
            </a:r>
            <a:endParaRPr lang="en-US" sz="1800" dirty="0"/>
          </a:p>
        </p:txBody>
      </p:sp>
    </p:spTree>
    <p:extLst>
      <p:ext uri="{BB962C8B-B14F-4D97-AF65-F5344CB8AC3E}">
        <p14:creationId xmlns:p14="http://schemas.microsoft.com/office/powerpoint/2010/main" val="2899202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solidFill>
              </a:rPr>
              <a:t>Successes &amp; Benefits</a:t>
            </a:r>
            <a:br>
              <a:rPr lang="en-US" dirty="0">
                <a:solidFill>
                  <a:schemeClr val="accent1"/>
                </a:solidFill>
              </a:rPr>
            </a:br>
            <a:r>
              <a:rPr lang="en-US" sz="2000" dirty="0">
                <a:solidFill>
                  <a:srgbClr val="323232"/>
                </a:solidFill>
              </a:rPr>
              <a:t>(continued)</a:t>
            </a:r>
            <a:endParaRPr lang="en-US" dirty="0">
              <a:solidFill>
                <a:schemeClr val="accent1"/>
              </a:solidFill>
            </a:endParaRPr>
          </a:p>
        </p:txBody>
      </p:sp>
      <p:sp>
        <p:nvSpPr>
          <p:cNvPr id="3" name="Content Placeholder 2"/>
          <p:cNvSpPr>
            <a:spLocks noGrp="1"/>
          </p:cNvSpPr>
          <p:nvPr>
            <p:ph sz="quarter" idx="1"/>
          </p:nvPr>
        </p:nvSpPr>
        <p:spPr>
          <a:xfrm>
            <a:off x="301752" y="1371600"/>
            <a:ext cx="8503920" cy="4727448"/>
          </a:xfrm>
        </p:spPr>
        <p:txBody>
          <a:bodyPr>
            <a:noAutofit/>
          </a:bodyPr>
          <a:lstStyle/>
          <a:p>
            <a:pPr>
              <a:spcBef>
                <a:spcPts val="0"/>
              </a:spcBef>
            </a:pPr>
            <a:r>
              <a:rPr lang="en-US" sz="2800" dirty="0"/>
              <a:t>Screenings/Lab</a:t>
            </a:r>
          </a:p>
          <a:p>
            <a:pPr marL="274320" lvl="1" indent="0">
              <a:spcBef>
                <a:spcPts val="0"/>
              </a:spcBef>
              <a:buNone/>
            </a:pPr>
            <a:r>
              <a:rPr lang="en-US" sz="1800" dirty="0">
                <a:solidFill>
                  <a:schemeClr val="accent3"/>
                </a:solidFill>
              </a:rPr>
              <a:t>More comprehensive and timely tests accomplished, increased number of preventative tests</a:t>
            </a:r>
            <a:r>
              <a:rPr lang="en-US" sz="1800" dirty="0">
                <a:solidFill>
                  <a:srgbClr val="FF0000"/>
                </a:solidFill>
              </a:rPr>
              <a:t>*</a:t>
            </a:r>
          </a:p>
          <a:p>
            <a:pPr marL="0" indent="0">
              <a:spcBef>
                <a:spcPts val="0"/>
              </a:spcBef>
              <a:buNone/>
            </a:pPr>
            <a:endParaRPr lang="en-US" sz="1000" dirty="0"/>
          </a:p>
          <a:p>
            <a:pPr>
              <a:spcBef>
                <a:spcPts val="0"/>
              </a:spcBef>
            </a:pPr>
            <a:r>
              <a:rPr lang="en-US" sz="2800" dirty="0"/>
              <a:t>Top-of-License Practice</a:t>
            </a:r>
            <a:endParaRPr lang="en-US" sz="2800" dirty="0">
              <a:solidFill>
                <a:srgbClr val="FF0000"/>
              </a:solidFill>
            </a:endParaRPr>
          </a:p>
          <a:p>
            <a:pPr marL="274320" lvl="1" indent="0">
              <a:spcBef>
                <a:spcPts val="0"/>
              </a:spcBef>
              <a:buNone/>
            </a:pPr>
            <a:r>
              <a:rPr lang="en-US" sz="1800" dirty="0">
                <a:solidFill>
                  <a:schemeClr val="accent3"/>
                </a:solidFill>
              </a:rPr>
              <a:t>Further education &amp; training provided, additional or advanced credentialing achieved (“Growing” the staff),  RN working w/more complex needs in self management (DM &amp; HTN)</a:t>
            </a:r>
            <a:r>
              <a:rPr lang="en-US" sz="1800" dirty="0">
                <a:solidFill>
                  <a:srgbClr val="FF0000"/>
                </a:solidFill>
              </a:rPr>
              <a:t>*</a:t>
            </a:r>
          </a:p>
          <a:p>
            <a:pPr marL="274320" lvl="1" indent="0">
              <a:spcBef>
                <a:spcPts val="0"/>
              </a:spcBef>
              <a:buNone/>
            </a:pPr>
            <a:endParaRPr lang="en-US" sz="1050" dirty="0"/>
          </a:p>
          <a:p>
            <a:pPr>
              <a:spcBef>
                <a:spcPts val="0"/>
              </a:spcBef>
            </a:pPr>
            <a:r>
              <a:rPr lang="en-US" sz="2800" dirty="0" err="1"/>
              <a:t>Interprofessional</a:t>
            </a:r>
            <a:r>
              <a:rPr lang="en-US" sz="2800" dirty="0"/>
              <a:t> Collaboration</a:t>
            </a:r>
          </a:p>
          <a:p>
            <a:pPr marL="274320" lvl="1" indent="0">
              <a:spcBef>
                <a:spcPts val="0"/>
              </a:spcBef>
              <a:buNone/>
            </a:pPr>
            <a:r>
              <a:rPr lang="en-US" sz="1800" dirty="0">
                <a:solidFill>
                  <a:schemeClr val="accent3"/>
                </a:solidFill>
              </a:rPr>
              <a:t>Workgroups, interaction, and communication established or enhanced among  multidisciplinary health professionals </a:t>
            </a:r>
          </a:p>
          <a:p>
            <a:pPr>
              <a:spcBef>
                <a:spcPts val="0"/>
              </a:spcBef>
            </a:pPr>
            <a:endParaRPr lang="en-US" sz="1050" dirty="0"/>
          </a:p>
          <a:p>
            <a:pPr>
              <a:spcBef>
                <a:spcPts val="0"/>
              </a:spcBef>
            </a:pPr>
            <a:r>
              <a:rPr lang="en-US" sz="2800" dirty="0"/>
              <a:t>Other</a:t>
            </a:r>
          </a:p>
          <a:p>
            <a:pPr marL="274320" lvl="1" indent="0">
              <a:spcBef>
                <a:spcPts val="0"/>
              </a:spcBef>
              <a:buNone/>
            </a:pPr>
            <a:r>
              <a:rPr lang="en-US" sz="1800" dirty="0">
                <a:solidFill>
                  <a:schemeClr val="accent3"/>
                </a:solidFill>
              </a:rPr>
              <a:t>Standardization of Care </a:t>
            </a:r>
            <a:r>
              <a:rPr lang="en-US" sz="1800" dirty="0">
                <a:solidFill>
                  <a:srgbClr val="1B587C"/>
                </a:solidFill>
              </a:rPr>
              <a:t> •  </a:t>
            </a:r>
            <a:r>
              <a:rPr lang="en-US" sz="1800" u="sng" dirty="0">
                <a:solidFill>
                  <a:schemeClr val="accent3"/>
                </a:solidFill>
              </a:rPr>
              <a:t>Bridge Behavioral Health</a:t>
            </a:r>
            <a:r>
              <a:rPr lang="en-US" sz="1800" u="sng" dirty="0">
                <a:solidFill>
                  <a:srgbClr val="1B587C"/>
                </a:solidFill>
              </a:rPr>
              <a:t>  </a:t>
            </a:r>
            <a:r>
              <a:rPr lang="en-US" sz="1800" dirty="0">
                <a:solidFill>
                  <a:srgbClr val="1B587C"/>
                </a:solidFill>
              </a:rPr>
              <a:t>• </a:t>
            </a:r>
            <a:r>
              <a:rPr lang="en-US" sz="1800" dirty="0">
                <a:solidFill>
                  <a:schemeClr val="accent3"/>
                </a:solidFill>
              </a:rPr>
              <a:t>Depth of Roles</a:t>
            </a:r>
            <a:r>
              <a:rPr lang="en-US" sz="1800" dirty="0">
                <a:solidFill>
                  <a:srgbClr val="1B587C"/>
                </a:solidFill>
              </a:rPr>
              <a:t>  •   </a:t>
            </a:r>
            <a:r>
              <a:rPr lang="en-US" sz="1800" u="sng" dirty="0">
                <a:solidFill>
                  <a:schemeClr val="accent3"/>
                </a:solidFill>
              </a:rPr>
              <a:t>Patient-Centered Medical Home Certification/Recognition </a:t>
            </a:r>
            <a:r>
              <a:rPr lang="en-US" sz="1800" u="sng" dirty="0">
                <a:solidFill>
                  <a:srgbClr val="1B587C"/>
                </a:solidFill>
              </a:rPr>
              <a:t> </a:t>
            </a:r>
            <a:endParaRPr lang="en-US" sz="1800" u="sng" dirty="0">
              <a:solidFill>
                <a:schemeClr val="accent3"/>
              </a:solidFill>
            </a:endParaRPr>
          </a:p>
        </p:txBody>
      </p:sp>
    </p:spTree>
    <p:extLst>
      <p:ext uri="{BB962C8B-B14F-4D97-AF65-F5344CB8AC3E}">
        <p14:creationId xmlns:p14="http://schemas.microsoft.com/office/powerpoint/2010/main" val="2407695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solidFill>
              </a:rPr>
              <a:t>Successes &amp; Benefits</a:t>
            </a:r>
            <a:br>
              <a:rPr lang="en-US" dirty="0">
                <a:solidFill>
                  <a:schemeClr val="accent1"/>
                </a:solidFill>
              </a:rPr>
            </a:br>
            <a:r>
              <a:rPr lang="en-US" sz="2000" dirty="0">
                <a:solidFill>
                  <a:srgbClr val="323232"/>
                </a:solidFill>
              </a:rPr>
              <a:t>(continued)</a:t>
            </a:r>
            <a:endParaRPr lang="en-US" dirty="0">
              <a:solidFill>
                <a:schemeClr val="accent1"/>
              </a:solidFill>
            </a:endParaRPr>
          </a:p>
        </p:txBody>
      </p:sp>
      <p:sp>
        <p:nvSpPr>
          <p:cNvPr id="3" name="Content Placeholder 2"/>
          <p:cNvSpPr>
            <a:spLocks noGrp="1"/>
          </p:cNvSpPr>
          <p:nvPr>
            <p:ph sz="quarter" idx="1"/>
          </p:nvPr>
        </p:nvSpPr>
        <p:spPr/>
        <p:txBody>
          <a:bodyPr>
            <a:noAutofit/>
          </a:bodyPr>
          <a:lstStyle/>
          <a:p>
            <a:pPr>
              <a:spcBef>
                <a:spcPts val="0"/>
              </a:spcBef>
            </a:pPr>
            <a:r>
              <a:rPr lang="en-US" sz="2800" dirty="0"/>
              <a:t>EMR/EHR/HIT Advancements *</a:t>
            </a:r>
          </a:p>
          <a:p>
            <a:pPr lvl="1">
              <a:spcBef>
                <a:spcPts val="0"/>
              </a:spcBef>
            </a:pPr>
            <a:r>
              <a:rPr lang="en-US" sz="1800" dirty="0">
                <a:solidFill>
                  <a:schemeClr val="accent3"/>
                </a:solidFill>
              </a:rPr>
              <a:t>Best practice alerts</a:t>
            </a:r>
            <a:r>
              <a:rPr lang="en-US" sz="1800" dirty="0">
                <a:solidFill>
                  <a:srgbClr val="FF0000"/>
                </a:solidFill>
              </a:rPr>
              <a:t>*</a:t>
            </a:r>
            <a:endParaRPr lang="en-US" sz="1800" dirty="0">
              <a:solidFill>
                <a:schemeClr val="accent3"/>
              </a:solidFill>
            </a:endParaRPr>
          </a:p>
          <a:p>
            <a:pPr lvl="1">
              <a:spcBef>
                <a:spcPts val="0"/>
              </a:spcBef>
            </a:pPr>
            <a:r>
              <a:rPr lang="en-US" sz="1800" dirty="0">
                <a:solidFill>
                  <a:schemeClr val="accent3"/>
                </a:solidFill>
              </a:rPr>
              <a:t>My Chart advancements</a:t>
            </a:r>
            <a:r>
              <a:rPr lang="en-US" sz="1800" dirty="0">
                <a:solidFill>
                  <a:srgbClr val="FF0000"/>
                </a:solidFill>
              </a:rPr>
              <a:t>*</a:t>
            </a:r>
          </a:p>
          <a:p>
            <a:pPr lvl="1">
              <a:spcBef>
                <a:spcPts val="0"/>
              </a:spcBef>
            </a:pPr>
            <a:r>
              <a:rPr lang="en-US" sz="1800" dirty="0">
                <a:solidFill>
                  <a:schemeClr val="accent3"/>
                </a:solidFill>
              </a:rPr>
              <a:t>New ways to use patient portal (DM data entry-BG results) – clinical alerts to patient (“would you please document my foot exam?”)</a:t>
            </a:r>
          </a:p>
          <a:p>
            <a:pPr lvl="1">
              <a:spcBef>
                <a:spcPts val="0"/>
              </a:spcBef>
            </a:pPr>
            <a:r>
              <a:rPr lang="en-US" sz="1800" dirty="0">
                <a:solidFill>
                  <a:schemeClr val="accent3"/>
                </a:solidFill>
              </a:rPr>
              <a:t>Registry: New HTN patients (a negative-positive?)</a:t>
            </a:r>
            <a:r>
              <a:rPr lang="en-US" sz="1800" dirty="0">
                <a:solidFill>
                  <a:srgbClr val="FF0000"/>
                </a:solidFill>
              </a:rPr>
              <a:t>*</a:t>
            </a:r>
          </a:p>
          <a:p>
            <a:pPr lvl="1">
              <a:spcBef>
                <a:spcPts val="0"/>
              </a:spcBef>
            </a:pPr>
            <a:r>
              <a:rPr lang="en-US" sz="1800" dirty="0">
                <a:solidFill>
                  <a:schemeClr val="bg1"/>
                </a:solidFill>
              </a:rPr>
              <a:t>Clean the data regularly*</a:t>
            </a:r>
          </a:p>
          <a:p>
            <a:pPr lvl="1">
              <a:spcBef>
                <a:spcPts val="0"/>
              </a:spcBef>
            </a:pPr>
            <a:r>
              <a:rPr lang="en-US" sz="1800" dirty="0">
                <a:solidFill>
                  <a:schemeClr val="bg1"/>
                </a:solidFill>
              </a:rPr>
              <a:t>Protocols*</a:t>
            </a:r>
          </a:p>
          <a:p>
            <a:pPr lvl="1">
              <a:spcBef>
                <a:spcPts val="0"/>
              </a:spcBef>
            </a:pPr>
            <a:endParaRPr lang="en-US" sz="1800" dirty="0">
              <a:solidFill>
                <a:srgbClr val="FF0000"/>
              </a:solidFill>
            </a:endParaRPr>
          </a:p>
          <a:p>
            <a:pPr lvl="1">
              <a:spcBef>
                <a:spcPts val="0"/>
              </a:spcBef>
            </a:pPr>
            <a:endParaRPr lang="en-US" sz="2300" dirty="0"/>
          </a:p>
          <a:p>
            <a:pPr>
              <a:spcBef>
                <a:spcPts val="0"/>
              </a:spcBef>
            </a:pPr>
            <a:r>
              <a:rPr lang="en-US" sz="2800" dirty="0"/>
              <a:t>Standardized rooming processes</a:t>
            </a:r>
          </a:p>
          <a:p>
            <a:pPr>
              <a:spcBef>
                <a:spcPts val="0"/>
              </a:spcBef>
            </a:pPr>
            <a:endParaRPr lang="en-US" sz="2800" dirty="0"/>
          </a:p>
          <a:p>
            <a:pPr marL="0" indent="0">
              <a:spcBef>
                <a:spcPts val="0"/>
              </a:spcBef>
              <a:buNone/>
            </a:pPr>
            <a:endParaRPr lang="en-US" sz="2800" dirty="0"/>
          </a:p>
        </p:txBody>
      </p:sp>
    </p:spTree>
    <p:extLst>
      <p:ext uri="{BB962C8B-B14F-4D97-AF65-F5344CB8AC3E}">
        <p14:creationId xmlns:p14="http://schemas.microsoft.com/office/powerpoint/2010/main" val="352044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HowNowBrownC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6038"/>
            <a:ext cx="8836025" cy="662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4" name="Text Box 6"/>
          <p:cNvSpPr txBox="1">
            <a:spLocks noChangeArrowheads="1"/>
          </p:cNvSpPr>
          <p:nvPr/>
        </p:nvSpPr>
        <p:spPr bwMode="auto">
          <a:xfrm>
            <a:off x="1066800" y="5727700"/>
            <a:ext cx="260350" cy="442913"/>
          </a:xfrm>
          <a:prstGeom prst="rect">
            <a:avLst/>
          </a:prstGeom>
          <a:noFill/>
          <a:ln w="76200" cmpd="tri">
            <a:solidFill>
              <a:schemeClr val="tx1"/>
            </a:solidFill>
            <a:miter lim="800000"/>
            <a:headEnd/>
            <a:tailEnd/>
          </a:ln>
          <a:effectLst/>
        </p:spPr>
        <p:txBody>
          <a:bodyPr wrap="none">
            <a:spAutoFit/>
          </a:bodyPr>
          <a:lstStyle/>
          <a:p>
            <a:pPr eaLnBrk="1" hangingPunct="1">
              <a:defRPr/>
            </a:pPr>
            <a:endParaRPr lang="en-US" b="1">
              <a:solidFill>
                <a:schemeClr val="bg2"/>
              </a:solidFill>
              <a:effectLst>
                <a:outerShdw blurRad="38100" dist="38100" dir="2700000" algn="tl">
                  <a:srgbClr val="000000"/>
                </a:outerShdw>
              </a:effectLst>
              <a:latin typeface="Garamond" pitchFamily="18" charset="0"/>
            </a:endParaRPr>
          </a:p>
        </p:txBody>
      </p:sp>
    </p:spTree>
    <p:extLst>
      <p:ext uri="{BB962C8B-B14F-4D97-AF65-F5344CB8AC3E}">
        <p14:creationId xmlns:p14="http://schemas.microsoft.com/office/powerpoint/2010/main" val="4076958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583506" y="1476851"/>
            <a:ext cx="7976992" cy="1723549"/>
          </a:xfrm>
          <a:prstGeom prst="rect">
            <a:avLst/>
          </a:prstGeom>
          <a:noFill/>
        </p:spPr>
        <p:txBody>
          <a:bodyPr wrap="none" rtlCol="0" anchor="ctr">
            <a:spAutoFit/>
          </a:bodyPr>
          <a:lstStyle/>
          <a:p>
            <a:pPr algn="ctr"/>
            <a:r>
              <a:rPr lang="en-US" sz="6600" b="1" dirty="0">
                <a:solidFill>
                  <a:schemeClr val="accent1"/>
                </a:solidFill>
              </a:rPr>
              <a:t>Advice</a:t>
            </a:r>
          </a:p>
          <a:p>
            <a:pPr algn="ctr"/>
            <a:r>
              <a:rPr lang="en-US" sz="4000" b="1" dirty="0">
                <a:solidFill>
                  <a:schemeClr val="bg2"/>
                </a:solidFill>
              </a:rPr>
              <a:t>For Implementing Team-Based Care</a:t>
            </a:r>
          </a:p>
        </p:txBody>
      </p:sp>
    </p:spTree>
    <p:extLst>
      <p:ext uri="{BB962C8B-B14F-4D97-AF65-F5344CB8AC3E}">
        <p14:creationId xmlns:p14="http://schemas.microsoft.com/office/powerpoint/2010/main" val="29948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Freeform 2"/>
          <p:cNvSpPr/>
          <p:nvPr/>
        </p:nvSpPr>
        <p:spPr>
          <a:xfrm>
            <a:off x="226668" y="3609003"/>
            <a:ext cx="5657127" cy="1182113"/>
          </a:xfrm>
          <a:custGeom>
            <a:avLst/>
            <a:gdLst>
              <a:gd name="connsiteX0" fmla="*/ 0 w 2690812"/>
              <a:gd name="connsiteY0" fmla="*/ 0 h 1614487"/>
              <a:gd name="connsiteX1" fmla="*/ 2690812 w 2690812"/>
              <a:gd name="connsiteY1" fmla="*/ 0 h 1614487"/>
              <a:gd name="connsiteX2" fmla="*/ 2690812 w 2690812"/>
              <a:gd name="connsiteY2" fmla="*/ 1614487 h 1614487"/>
              <a:gd name="connsiteX3" fmla="*/ 0 w 2690812"/>
              <a:gd name="connsiteY3" fmla="*/ 1614487 h 1614487"/>
              <a:gd name="connsiteX4" fmla="*/ 0 w 2690812"/>
              <a:gd name="connsiteY4" fmla="*/ 0 h 1614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0812" h="1614487">
                <a:moveTo>
                  <a:pt x="0" y="0"/>
                </a:moveTo>
                <a:lnTo>
                  <a:pt x="2690812" y="0"/>
                </a:lnTo>
                <a:lnTo>
                  <a:pt x="2690812" y="1614487"/>
                </a:lnTo>
                <a:lnTo>
                  <a:pt x="0" y="1614487"/>
                </a:lnTo>
                <a:lnTo>
                  <a:pt x="0" y="0"/>
                </a:lnTo>
                <a:close/>
              </a:path>
            </a:pathLst>
          </a:cu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defTabSz="1066800">
              <a:spcBef>
                <a:spcPct val="0"/>
              </a:spcBef>
            </a:pPr>
            <a:r>
              <a:rPr lang="en-US" sz="2400" b="1" kern="1200" dirty="0">
                <a:solidFill>
                  <a:schemeClr val="bg2"/>
                </a:solidFill>
              </a:rPr>
              <a:t>Get buy-in from everyone</a:t>
            </a:r>
            <a:endParaRPr lang="en-US" sz="2400" kern="1200" dirty="0">
              <a:solidFill>
                <a:schemeClr val="bg2"/>
              </a:solidFill>
            </a:endParaRPr>
          </a:p>
          <a:p>
            <a:pPr marL="0" lvl="1" defTabSz="711200" rtl="0">
              <a:spcBef>
                <a:spcPct val="0"/>
              </a:spcBef>
            </a:pPr>
            <a:r>
              <a:rPr lang="en-US" kern="1200" dirty="0">
                <a:solidFill>
                  <a:schemeClr val="bg2"/>
                </a:solidFill>
              </a:rPr>
              <a:t>leadership, financing, providers, patients, all health care professionals and team members</a:t>
            </a:r>
          </a:p>
        </p:txBody>
      </p:sp>
      <p:sp>
        <p:nvSpPr>
          <p:cNvPr id="5" name="Freeform 4"/>
          <p:cNvSpPr/>
          <p:nvPr/>
        </p:nvSpPr>
        <p:spPr>
          <a:xfrm>
            <a:off x="6172200" y="2127846"/>
            <a:ext cx="2743200" cy="2663270"/>
          </a:xfrm>
          <a:custGeom>
            <a:avLst/>
            <a:gdLst>
              <a:gd name="connsiteX0" fmla="*/ 0 w 2690812"/>
              <a:gd name="connsiteY0" fmla="*/ 0 h 1614487"/>
              <a:gd name="connsiteX1" fmla="*/ 2690812 w 2690812"/>
              <a:gd name="connsiteY1" fmla="*/ 0 h 1614487"/>
              <a:gd name="connsiteX2" fmla="*/ 2690812 w 2690812"/>
              <a:gd name="connsiteY2" fmla="*/ 1614487 h 1614487"/>
              <a:gd name="connsiteX3" fmla="*/ 0 w 2690812"/>
              <a:gd name="connsiteY3" fmla="*/ 1614487 h 1614487"/>
              <a:gd name="connsiteX4" fmla="*/ 0 w 2690812"/>
              <a:gd name="connsiteY4" fmla="*/ 0 h 1614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0812" h="1614487">
                <a:moveTo>
                  <a:pt x="0" y="0"/>
                </a:moveTo>
                <a:lnTo>
                  <a:pt x="2690812" y="0"/>
                </a:lnTo>
                <a:lnTo>
                  <a:pt x="2690812" y="1614487"/>
                </a:lnTo>
                <a:lnTo>
                  <a:pt x="0" y="1614487"/>
                </a:lnTo>
                <a:lnTo>
                  <a:pt x="0" y="0"/>
                </a:lnTo>
                <a:close/>
              </a:path>
            </a:pathLst>
          </a:custGeom>
          <a:solidFill>
            <a:schemeClr val="accent3">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defTabSz="1066800" rtl="0">
              <a:spcBef>
                <a:spcPct val="0"/>
              </a:spcBef>
            </a:pPr>
            <a:r>
              <a:rPr lang="en-US" sz="2400" b="1" kern="1200" dirty="0">
                <a:solidFill>
                  <a:schemeClr val="bg2"/>
                </a:solidFill>
              </a:rPr>
              <a:t>Engage and seek input from everyone </a:t>
            </a:r>
          </a:p>
          <a:p>
            <a:pPr marL="0" lvl="1" defTabSz="711200">
              <a:spcBef>
                <a:spcPct val="0"/>
              </a:spcBef>
            </a:pPr>
            <a:r>
              <a:rPr lang="en-US" dirty="0">
                <a:solidFill>
                  <a:srgbClr val="EAEAEA"/>
                </a:solidFill>
              </a:rPr>
              <a:t>leadership, financing, providers, patients, all health care professionals and team members</a:t>
            </a:r>
            <a:endParaRPr lang="en-US" sz="2800" kern="1200" dirty="0">
              <a:solidFill>
                <a:schemeClr val="bg2"/>
              </a:solidFill>
            </a:endParaRPr>
          </a:p>
        </p:txBody>
      </p:sp>
      <p:sp>
        <p:nvSpPr>
          <p:cNvPr id="6" name="Freeform 5"/>
          <p:cNvSpPr/>
          <p:nvPr/>
        </p:nvSpPr>
        <p:spPr>
          <a:xfrm>
            <a:off x="226668" y="274320"/>
            <a:ext cx="2743200" cy="1554480"/>
          </a:xfrm>
          <a:custGeom>
            <a:avLst/>
            <a:gdLst>
              <a:gd name="connsiteX0" fmla="*/ 0 w 2690812"/>
              <a:gd name="connsiteY0" fmla="*/ 0 h 1614487"/>
              <a:gd name="connsiteX1" fmla="*/ 2690812 w 2690812"/>
              <a:gd name="connsiteY1" fmla="*/ 0 h 1614487"/>
              <a:gd name="connsiteX2" fmla="*/ 2690812 w 2690812"/>
              <a:gd name="connsiteY2" fmla="*/ 1614487 h 1614487"/>
              <a:gd name="connsiteX3" fmla="*/ 0 w 2690812"/>
              <a:gd name="connsiteY3" fmla="*/ 1614487 h 1614487"/>
              <a:gd name="connsiteX4" fmla="*/ 0 w 2690812"/>
              <a:gd name="connsiteY4" fmla="*/ 0 h 1614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0812" h="1614487">
                <a:moveTo>
                  <a:pt x="0" y="0"/>
                </a:moveTo>
                <a:lnTo>
                  <a:pt x="2690812" y="0"/>
                </a:lnTo>
                <a:lnTo>
                  <a:pt x="2690812" y="1614487"/>
                </a:lnTo>
                <a:lnTo>
                  <a:pt x="0" y="1614487"/>
                </a:lnTo>
                <a:lnTo>
                  <a:pt x="0" y="0"/>
                </a:lnTo>
                <a:close/>
              </a:path>
            </a:pathLst>
          </a:custGeom>
          <a:solidFill>
            <a:schemeClr val="bg1">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defTabSz="1066800" rtl="0">
              <a:spcBef>
                <a:spcPct val="0"/>
              </a:spcBef>
            </a:pPr>
            <a:r>
              <a:rPr lang="en-US" sz="2400" b="1" kern="1200" dirty="0">
                <a:solidFill>
                  <a:schemeClr val="bg2"/>
                </a:solidFill>
              </a:rPr>
              <a:t>Communicate effectively</a:t>
            </a:r>
            <a:endParaRPr lang="en-US" sz="2400" kern="1200" dirty="0">
              <a:solidFill>
                <a:schemeClr val="bg2"/>
              </a:solidFill>
            </a:endParaRPr>
          </a:p>
          <a:p>
            <a:pPr marL="0" lvl="1" defTabSz="711200" rtl="0">
              <a:spcBef>
                <a:spcPct val="0"/>
              </a:spcBef>
            </a:pPr>
            <a:r>
              <a:rPr lang="en-US" kern="1200" dirty="0">
                <a:solidFill>
                  <a:schemeClr val="bg2"/>
                </a:solidFill>
              </a:rPr>
              <a:t>process, goals, strategies, best practices</a:t>
            </a:r>
          </a:p>
        </p:txBody>
      </p:sp>
      <p:sp>
        <p:nvSpPr>
          <p:cNvPr id="7" name="Freeform 6"/>
          <p:cNvSpPr/>
          <p:nvPr/>
        </p:nvSpPr>
        <p:spPr>
          <a:xfrm>
            <a:off x="226668" y="5090160"/>
            <a:ext cx="4206240" cy="1463040"/>
          </a:xfrm>
          <a:custGeom>
            <a:avLst/>
            <a:gdLst>
              <a:gd name="connsiteX0" fmla="*/ 0 w 2690812"/>
              <a:gd name="connsiteY0" fmla="*/ 0 h 1614487"/>
              <a:gd name="connsiteX1" fmla="*/ 2690812 w 2690812"/>
              <a:gd name="connsiteY1" fmla="*/ 0 h 1614487"/>
              <a:gd name="connsiteX2" fmla="*/ 2690812 w 2690812"/>
              <a:gd name="connsiteY2" fmla="*/ 1614487 h 1614487"/>
              <a:gd name="connsiteX3" fmla="*/ 0 w 2690812"/>
              <a:gd name="connsiteY3" fmla="*/ 1614487 h 1614487"/>
              <a:gd name="connsiteX4" fmla="*/ 0 w 2690812"/>
              <a:gd name="connsiteY4" fmla="*/ 0 h 1614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0812" h="1614487">
                <a:moveTo>
                  <a:pt x="0" y="0"/>
                </a:moveTo>
                <a:lnTo>
                  <a:pt x="2690812" y="0"/>
                </a:lnTo>
                <a:lnTo>
                  <a:pt x="2690812" y="1614487"/>
                </a:lnTo>
                <a:lnTo>
                  <a:pt x="0" y="1614487"/>
                </a:lnTo>
                <a:lnTo>
                  <a:pt x="0" y="0"/>
                </a:lnTo>
                <a:close/>
              </a:path>
            </a:pathLst>
          </a:custGeom>
          <a:solidFill>
            <a:schemeClr val="tx1">
              <a:lumMod val="75000"/>
              <a:lumOff val="2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defTabSz="1066800" rtl="0">
              <a:spcBef>
                <a:spcPct val="0"/>
              </a:spcBef>
            </a:pPr>
            <a:r>
              <a:rPr lang="en-US" sz="2400" b="1" kern="1200" dirty="0">
                <a:solidFill>
                  <a:schemeClr val="bg2"/>
                </a:solidFill>
              </a:rPr>
              <a:t>Establish two-way communication</a:t>
            </a:r>
            <a:endParaRPr lang="en-US" sz="2400" kern="1200" dirty="0">
              <a:solidFill>
                <a:schemeClr val="bg2"/>
              </a:solidFill>
            </a:endParaRPr>
          </a:p>
          <a:p>
            <a:pPr marL="0" lvl="1" defTabSz="711200" rtl="0">
              <a:spcBef>
                <a:spcPct val="0"/>
              </a:spcBef>
            </a:pPr>
            <a:r>
              <a:rPr lang="en-US" kern="1200" dirty="0">
                <a:solidFill>
                  <a:schemeClr val="bg2"/>
                </a:solidFill>
              </a:rPr>
              <a:t>open to feedback, understand what’s working well, lessons learned     </a:t>
            </a:r>
          </a:p>
        </p:txBody>
      </p:sp>
      <p:sp>
        <p:nvSpPr>
          <p:cNvPr id="8" name="Freeform 7"/>
          <p:cNvSpPr/>
          <p:nvPr/>
        </p:nvSpPr>
        <p:spPr>
          <a:xfrm>
            <a:off x="3258273" y="274320"/>
            <a:ext cx="5657127" cy="1554480"/>
          </a:xfrm>
          <a:custGeom>
            <a:avLst/>
            <a:gdLst>
              <a:gd name="connsiteX0" fmla="*/ 0 w 2690812"/>
              <a:gd name="connsiteY0" fmla="*/ 0 h 1614487"/>
              <a:gd name="connsiteX1" fmla="*/ 2690812 w 2690812"/>
              <a:gd name="connsiteY1" fmla="*/ 0 h 1614487"/>
              <a:gd name="connsiteX2" fmla="*/ 2690812 w 2690812"/>
              <a:gd name="connsiteY2" fmla="*/ 1614487 h 1614487"/>
              <a:gd name="connsiteX3" fmla="*/ 0 w 2690812"/>
              <a:gd name="connsiteY3" fmla="*/ 1614487 h 1614487"/>
              <a:gd name="connsiteX4" fmla="*/ 0 w 2690812"/>
              <a:gd name="connsiteY4" fmla="*/ 0 h 1614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0812" h="1614487">
                <a:moveTo>
                  <a:pt x="0" y="0"/>
                </a:moveTo>
                <a:lnTo>
                  <a:pt x="2690812" y="0"/>
                </a:lnTo>
                <a:lnTo>
                  <a:pt x="2690812" y="1614487"/>
                </a:lnTo>
                <a:lnTo>
                  <a:pt x="0" y="1614487"/>
                </a:lnTo>
                <a:lnTo>
                  <a:pt x="0" y="0"/>
                </a:lnTo>
                <a:close/>
              </a:path>
            </a:pathLst>
          </a:custGeom>
          <a:solidFill>
            <a:schemeClr val="tx1">
              <a:lumMod val="75000"/>
              <a:lumOff val="2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defTabSz="1066800" rtl="0">
              <a:spcBef>
                <a:spcPct val="0"/>
              </a:spcBef>
            </a:pPr>
            <a:r>
              <a:rPr lang="en-US" sz="2400" b="1" kern="1200" dirty="0">
                <a:solidFill>
                  <a:schemeClr val="bg2"/>
                </a:solidFill>
              </a:rPr>
              <a:t>Strategically plan &amp; gain knowledge</a:t>
            </a:r>
            <a:endParaRPr lang="en-US" sz="2400" kern="1200" dirty="0">
              <a:solidFill>
                <a:schemeClr val="bg2"/>
              </a:solidFill>
            </a:endParaRPr>
          </a:p>
          <a:p>
            <a:pPr marL="0" lvl="1" defTabSz="711200" rtl="0">
              <a:spcBef>
                <a:spcPct val="0"/>
              </a:spcBef>
            </a:pPr>
            <a:r>
              <a:rPr lang="en-US" kern="1200" dirty="0">
                <a:solidFill>
                  <a:schemeClr val="bg2"/>
                </a:solidFill>
              </a:rPr>
              <a:t>talk with others, pilot test or start at small scale,/start slowly, develop team-based care definition beforehand, define goal or purpose as well as metrics and success</a:t>
            </a:r>
          </a:p>
        </p:txBody>
      </p:sp>
      <p:sp>
        <p:nvSpPr>
          <p:cNvPr id="9" name="Freeform 8"/>
          <p:cNvSpPr/>
          <p:nvPr/>
        </p:nvSpPr>
        <p:spPr>
          <a:xfrm>
            <a:off x="226668" y="2127845"/>
            <a:ext cx="5660019" cy="1182113"/>
          </a:xfrm>
          <a:custGeom>
            <a:avLst/>
            <a:gdLst>
              <a:gd name="connsiteX0" fmla="*/ 0 w 2690812"/>
              <a:gd name="connsiteY0" fmla="*/ 0 h 1614487"/>
              <a:gd name="connsiteX1" fmla="*/ 2690812 w 2690812"/>
              <a:gd name="connsiteY1" fmla="*/ 0 h 1614487"/>
              <a:gd name="connsiteX2" fmla="*/ 2690812 w 2690812"/>
              <a:gd name="connsiteY2" fmla="*/ 1614487 h 1614487"/>
              <a:gd name="connsiteX3" fmla="*/ 0 w 2690812"/>
              <a:gd name="connsiteY3" fmla="*/ 1614487 h 1614487"/>
              <a:gd name="connsiteX4" fmla="*/ 0 w 2690812"/>
              <a:gd name="connsiteY4" fmla="*/ 0 h 1614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0812" h="1614487">
                <a:moveTo>
                  <a:pt x="0" y="0"/>
                </a:moveTo>
                <a:lnTo>
                  <a:pt x="2690812" y="0"/>
                </a:lnTo>
                <a:lnTo>
                  <a:pt x="2690812" y="1614487"/>
                </a:lnTo>
                <a:lnTo>
                  <a:pt x="0" y="1614487"/>
                </a:lnTo>
                <a:lnTo>
                  <a:pt x="0" y="0"/>
                </a:lnTo>
                <a:close/>
              </a:path>
            </a:pathLst>
          </a:custGeom>
          <a:solidFill>
            <a:schemeClr val="accent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defTabSz="1066800" rtl="0">
              <a:spcBef>
                <a:spcPct val="0"/>
              </a:spcBef>
            </a:pPr>
            <a:r>
              <a:rPr lang="en-US" sz="2400" b="1" kern="1200" dirty="0">
                <a:solidFill>
                  <a:schemeClr val="bg2"/>
                </a:solidFill>
              </a:rPr>
              <a:t>Establish workgroup or committee</a:t>
            </a:r>
            <a:endParaRPr lang="en-US" sz="2400" kern="1200" dirty="0">
              <a:solidFill>
                <a:schemeClr val="bg2"/>
              </a:solidFill>
            </a:endParaRPr>
          </a:p>
          <a:p>
            <a:pPr marL="0" lvl="1" defTabSz="711200" rtl="0">
              <a:spcBef>
                <a:spcPct val="0"/>
              </a:spcBef>
            </a:pPr>
            <a:r>
              <a:rPr lang="en-US" kern="1200" dirty="0">
                <a:solidFill>
                  <a:schemeClr val="bg2"/>
                </a:solidFill>
              </a:rPr>
              <a:t>frontline,  steering committee, advisory board, formal and informal leaders</a:t>
            </a:r>
          </a:p>
        </p:txBody>
      </p:sp>
      <p:sp>
        <p:nvSpPr>
          <p:cNvPr id="10" name="Freeform 9"/>
          <p:cNvSpPr/>
          <p:nvPr/>
        </p:nvSpPr>
        <p:spPr>
          <a:xfrm>
            <a:off x="4709160" y="5090160"/>
            <a:ext cx="4206240" cy="1463040"/>
          </a:xfrm>
          <a:custGeom>
            <a:avLst/>
            <a:gdLst>
              <a:gd name="connsiteX0" fmla="*/ 0 w 2690812"/>
              <a:gd name="connsiteY0" fmla="*/ 0 h 1614487"/>
              <a:gd name="connsiteX1" fmla="*/ 2690812 w 2690812"/>
              <a:gd name="connsiteY1" fmla="*/ 0 h 1614487"/>
              <a:gd name="connsiteX2" fmla="*/ 2690812 w 2690812"/>
              <a:gd name="connsiteY2" fmla="*/ 1614487 h 1614487"/>
              <a:gd name="connsiteX3" fmla="*/ 0 w 2690812"/>
              <a:gd name="connsiteY3" fmla="*/ 1614487 h 1614487"/>
              <a:gd name="connsiteX4" fmla="*/ 0 w 2690812"/>
              <a:gd name="connsiteY4" fmla="*/ 0 h 1614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0812" h="1614487">
                <a:moveTo>
                  <a:pt x="0" y="0"/>
                </a:moveTo>
                <a:lnTo>
                  <a:pt x="2690812" y="0"/>
                </a:lnTo>
                <a:lnTo>
                  <a:pt x="2690812" y="1614487"/>
                </a:lnTo>
                <a:lnTo>
                  <a:pt x="0" y="1614487"/>
                </a:lnTo>
                <a:lnTo>
                  <a:pt x="0" y="0"/>
                </a:lnTo>
                <a:close/>
              </a:path>
            </a:pathLst>
          </a:custGeom>
          <a:solidFill>
            <a:schemeClr val="accent1">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defTabSz="1066800" rtl="0">
              <a:spcBef>
                <a:spcPct val="0"/>
              </a:spcBef>
            </a:pPr>
            <a:r>
              <a:rPr lang="en-US" sz="2400" b="1" kern="1200" dirty="0">
                <a:solidFill>
                  <a:schemeClr val="bg2"/>
                </a:solidFill>
              </a:rPr>
              <a:t>Educate &amp; inform</a:t>
            </a:r>
            <a:endParaRPr lang="en-US" sz="2400" kern="1200" dirty="0">
              <a:solidFill>
                <a:schemeClr val="bg2"/>
              </a:solidFill>
            </a:endParaRPr>
          </a:p>
          <a:p>
            <a:pPr marL="0" lvl="1" defTabSz="711200" rtl="0">
              <a:spcBef>
                <a:spcPct val="0"/>
              </a:spcBef>
            </a:pPr>
            <a:r>
              <a:rPr lang="en-US" kern="1200" dirty="0">
                <a:solidFill>
                  <a:schemeClr val="bg2"/>
                </a:solidFill>
              </a:rPr>
              <a:t>team-based care concept, update changes, highlight success at any scale, provide strategic plan, setup training schedule   </a:t>
            </a:r>
          </a:p>
        </p:txBody>
      </p:sp>
    </p:spTree>
    <p:extLst>
      <p:ext uri="{BB962C8B-B14F-4D97-AF65-F5344CB8AC3E}">
        <p14:creationId xmlns:p14="http://schemas.microsoft.com/office/powerpoint/2010/main" val="2035512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660400" y="838200"/>
            <a:ext cx="7012092" cy="1723549"/>
          </a:xfrm>
          <a:prstGeom prst="rect">
            <a:avLst/>
          </a:prstGeom>
          <a:noFill/>
        </p:spPr>
        <p:txBody>
          <a:bodyPr wrap="square" rtlCol="0" anchor="ctr">
            <a:spAutoFit/>
          </a:bodyPr>
          <a:lstStyle/>
          <a:p>
            <a:r>
              <a:rPr lang="en-US" sz="6600" b="1" dirty="0">
                <a:solidFill>
                  <a:schemeClr val="accent1"/>
                </a:solidFill>
              </a:rPr>
              <a:t>Team Members</a:t>
            </a:r>
          </a:p>
          <a:p>
            <a:r>
              <a:rPr lang="en-US" sz="4000" b="1" dirty="0">
                <a:solidFill>
                  <a:schemeClr val="bg2"/>
                </a:solidFill>
              </a:rPr>
              <a:t>Engaged in Team-Based Care</a:t>
            </a:r>
          </a:p>
        </p:txBody>
      </p:sp>
    </p:spTree>
    <p:extLst>
      <p:ext uri="{BB962C8B-B14F-4D97-AF65-F5344CB8AC3E}">
        <p14:creationId xmlns:p14="http://schemas.microsoft.com/office/powerpoint/2010/main" val="2636670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6200"/>
            <a:ext cx="8534400" cy="758825"/>
          </a:xfrm>
        </p:spPr>
        <p:txBody>
          <a:bodyPr>
            <a:normAutofit/>
          </a:bodyPr>
          <a:lstStyle/>
          <a:p>
            <a:r>
              <a:rPr lang="en-US" b="1" dirty="0">
                <a:solidFill>
                  <a:schemeClr val="bg1"/>
                </a:solidFill>
              </a:rPr>
              <a:t>Team Members</a:t>
            </a:r>
          </a:p>
        </p:txBody>
      </p:sp>
      <p:sp>
        <p:nvSpPr>
          <p:cNvPr id="5" name="Oval 4"/>
          <p:cNvSpPr/>
          <p:nvPr/>
        </p:nvSpPr>
        <p:spPr>
          <a:xfrm>
            <a:off x="307943" y="1066800"/>
            <a:ext cx="502005" cy="502005"/>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6" name="Chord 5"/>
          <p:cNvSpPr/>
          <p:nvPr/>
        </p:nvSpPr>
        <p:spPr>
          <a:xfrm>
            <a:off x="358143" y="1117000"/>
            <a:ext cx="401604" cy="401604"/>
          </a:xfrm>
          <a:prstGeom prst="chord">
            <a:avLst>
              <a:gd name="adj1" fmla="val 1800000"/>
              <a:gd name="adj2" fmla="val 90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6"/>
          <p:cNvSpPr/>
          <p:nvPr/>
        </p:nvSpPr>
        <p:spPr>
          <a:xfrm>
            <a:off x="2461263" y="1619005"/>
            <a:ext cx="2103120" cy="4389120"/>
          </a:xfrm>
          <a:custGeom>
            <a:avLst/>
            <a:gdLst>
              <a:gd name="connsiteX0" fmla="*/ 0 w 1485099"/>
              <a:gd name="connsiteY0" fmla="*/ 0 h 2112606"/>
              <a:gd name="connsiteX1" fmla="*/ 1485099 w 1485099"/>
              <a:gd name="connsiteY1" fmla="*/ 0 h 2112606"/>
              <a:gd name="connsiteX2" fmla="*/ 1485099 w 1485099"/>
              <a:gd name="connsiteY2" fmla="*/ 2112606 h 2112606"/>
              <a:gd name="connsiteX3" fmla="*/ 0 w 1485099"/>
              <a:gd name="connsiteY3" fmla="*/ 2112606 h 2112606"/>
              <a:gd name="connsiteX4" fmla="*/ 0 w 1485099"/>
              <a:gd name="connsiteY4" fmla="*/ 0 h 2112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099" h="2112606">
                <a:moveTo>
                  <a:pt x="0" y="0"/>
                </a:moveTo>
                <a:lnTo>
                  <a:pt x="1485099" y="0"/>
                </a:lnTo>
                <a:lnTo>
                  <a:pt x="1485099" y="2112606"/>
                </a:lnTo>
                <a:lnTo>
                  <a:pt x="0" y="21126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0320" tIns="20320" rIns="20320" bIns="20320" numCol="1" spcCol="1270" anchor="t" anchorCtr="0">
            <a:noAutofit/>
          </a:bodyPr>
          <a:lstStyle/>
          <a:p>
            <a:pPr marL="228600" lvl="0" indent="-228600" defTabSz="355600">
              <a:spcBef>
                <a:spcPct val="0"/>
              </a:spcBef>
              <a:spcAft>
                <a:spcPts val="200"/>
              </a:spcAft>
              <a:buFont typeface="Arial" panose="020B0604020202020204" pitchFamily="34" charset="0"/>
              <a:buChar char="•"/>
            </a:pPr>
            <a:r>
              <a:rPr lang="en-US" dirty="0"/>
              <a:t>Appointment Specialist</a:t>
            </a:r>
          </a:p>
          <a:p>
            <a:pPr marL="228600" lvl="0" indent="-228600" defTabSz="355600">
              <a:spcBef>
                <a:spcPct val="0"/>
              </a:spcBef>
              <a:spcAft>
                <a:spcPts val="200"/>
              </a:spcAft>
              <a:buFont typeface="Arial" panose="020B0604020202020204" pitchFamily="34" charset="0"/>
              <a:buChar char="•"/>
            </a:pPr>
            <a:r>
              <a:rPr lang="en-US" dirty="0"/>
              <a:t>Behavioral Health Specialist</a:t>
            </a:r>
          </a:p>
          <a:p>
            <a:pPr marL="228600" lvl="0" indent="-228600" defTabSz="355600">
              <a:spcBef>
                <a:spcPct val="0"/>
              </a:spcBef>
              <a:spcAft>
                <a:spcPts val="200"/>
              </a:spcAft>
              <a:buFont typeface="Arial" panose="020B0604020202020204" pitchFamily="34" charset="0"/>
              <a:buChar char="•"/>
            </a:pPr>
            <a:r>
              <a:rPr lang="en-US" dirty="0"/>
              <a:t>Case Manager</a:t>
            </a:r>
          </a:p>
          <a:p>
            <a:pPr marL="228600" lvl="0" indent="-228600" defTabSz="355600">
              <a:spcBef>
                <a:spcPct val="0"/>
              </a:spcBef>
              <a:spcAft>
                <a:spcPts val="200"/>
              </a:spcAft>
              <a:buFont typeface="Arial" panose="020B0604020202020204" pitchFamily="34" charset="0"/>
              <a:buChar char="•"/>
            </a:pPr>
            <a:r>
              <a:rPr lang="en-US" dirty="0"/>
              <a:t>Health Coach or Educator</a:t>
            </a:r>
          </a:p>
          <a:p>
            <a:pPr marL="228600" lvl="0" indent="-228600" defTabSz="355600">
              <a:spcBef>
                <a:spcPct val="0"/>
              </a:spcBef>
              <a:spcAft>
                <a:spcPts val="200"/>
              </a:spcAft>
              <a:buFont typeface="Arial" panose="020B0604020202020204" pitchFamily="34" charset="0"/>
              <a:buChar char="•"/>
            </a:pPr>
            <a:r>
              <a:rPr lang="en-US" dirty="0"/>
              <a:t>Medical or Clinical Lab Tech</a:t>
            </a:r>
          </a:p>
          <a:p>
            <a:pPr marL="228600" lvl="0" indent="-228600" defTabSz="355600">
              <a:spcBef>
                <a:spcPct val="0"/>
              </a:spcBef>
              <a:spcAft>
                <a:spcPts val="200"/>
              </a:spcAft>
              <a:buFont typeface="Arial" panose="020B0604020202020204" pitchFamily="34" charset="0"/>
              <a:buChar char="•"/>
            </a:pPr>
            <a:r>
              <a:rPr lang="en-US" dirty="0"/>
              <a:t>Medical Records/HIT Tech or </a:t>
            </a:r>
            <a:r>
              <a:rPr lang="en-US" dirty="0" err="1"/>
              <a:t>Informaticist</a:t>
            </a:r>
            <a:endParaRPr lang="en-US" dirty="0"/>
          </a:p>
          <a:p>
            <a:pPr marL="228600" lvl="0" indent="-228600" defTabSz="355600">
              <a:spcBef>
                <a:spcPct val="0"/>
              </a:spcBef>
              <a:spcAft>
                <a:spcPts val="200"/>
              </a:spcAft>
              <a:buFont typeface="Arial" panose="020B0604020202020204" pitchFamily="34" charset="0"/>
              <a:buChar char="•"/>
            </a:pPr>
            <a:r>
              <a:rPr lang="en-US" dirty="0"/>
              <a:t>Medical Specialist </a:t>
            </a:r>
          </a:p>
          <a:p>
            <a:pPr marL="228600" lvl="0" indent="-228600" defTabSz="355600">
              <a:spcBef>
                <a:spcPct val="0"/>
              </a:spcBef>
              <a:spcAft>
                <a:spcPts val="200"/>
              </a:spcAft>
              <a:buFont typeface="Arial" panose="020B0604020202020204" pitchFamily="34" charset="0"/>
              <a:buChar char="•"/>
            </a:pPr>
            <a:r>
              <a:rPr lang="en-US" dirty="0"/>
              <a:t>Nurse Leader</a:t>
            </a:r>
          </a:p>
          <a:p>
            <a:pPr marL="228600" lvl="0" indent="-228600" defTabSz="355600">
              <a:spcBef>
                <a:spcPct val="0"/>
              </a:spcBef>
              <a:spcAft>
                <a:spcPts val="200"/>
              </a:spcAft>
              <a:buFont typeface="Arial" panose="020B0604020202020204" pitchFamily="34" charset="0"/>
              <a:buChar char="•"/>
            </a:pPr>
            <a:r>
              <a:rPr lang="en-US" dirty="0"/>
              <a:t>Receptionist</a:t>
            </a:r>
          </a:p>
          <a:p>
            <a:pPr marL="228600" lvl="0" indent="-228600" defTabSz="355600">
              <a:spcBef>
                <a:spcPct val="0"/>
              </a:spcBef>
              <a:spcAft>
                <a:spcPts val="200"/>
              </a:spcAft>
              <a:buFont typeface="Arial" panose="020B0604020202020204" pitchFamily="34" charset="0"/>
              <a:buChar char="•"/>
            </a:pPr>
            <a:r>
              <a:rPr lang="en-US" dirty="0"/>
              <a:t>Therapies</a:t>
            </a:r>
          </a:p>
        </p:txBody>
      </p:sp>
      <p:sp>
        <p:nvSpPr>
          <p:cNvPr id="8" name="Freeform 7"/>
          <p:cNvSpPr/>
          <p:nvPr/>
        </p:nvSpPr>
        <p:spPr>
          <a:xfrm>
            <a:off x="3172440" y="1117000"/>
            <a:ext cx="1485099" cy="502005"/>
          </a:xfrm>
          <a:custGeom>
            <a:avLst/>
            <a:gdLst>
              <a:gd name="connsiteX0" fmla="*/ 0 w 1485099"/>
              <a:gd name="connsiteY0" fmla="*/ 0 h 502005"/>
              <a:gd name="connsiteX1" fmla="*/ 1485099 w 1485099"/>
              <a:gd name="connsiteY1" fmla="*/ 0 h 502005"/>
              <a:gd name="connsiteX2" fmla="*/ 1485099 w 1485099"/>
              <a:gd name="connsiteY2" fmla="*/ 502005 h 502005"/>
              <a:gd name="connsiteX3" fmla="*/ 0 w 1485099"/>
              <a:gd name="connsiteY3" fmla="*/ 502005 h 502005"/>
              <a:gd name="connsiteX4" fmla="*/ 0 w 1485099"/>
              <a:gd name="connsiteY4" fmla="*/ 0 h 502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099" h="502005">
                <a:moveTo>
                  <a:pt x="0" y="0"/>
                </a:moveTo>
                <a:lnTo>
                  <a:pt x="1485099" y="0"/>
                </a:lnTo>
                <a:lnTo>
                  <a:pt x="1485099" y="502005"/>
                </a:lnTo>
                <a:lnTo>
                  <a:pt x="0" y="5020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6040" tIns="66040" rIns="66040" bIns="66040" numCol="1" spcCol="1270" anchor="b" anchorCtr="0">
            <a:noAutofit/>
          </a:bodyPr>
          <a:lstStyle/>
          <a:p>
            <a:pPr lvl="0" algn="l" defTabSz="1155700">
              <a:lnSpc>
                <a:spcPct val="90000"/>
              </a:lnSpc>
              <a:spcBef>
                <a:spcPct val="0"/>
              </a:spcBef>
              <a:spcAft>
                <a:spcPct val="35000"/>
              </a:spcAft>
            </a:pPr>
            <a:r>
              <a:rPr lang="en-US" sz="2600" kern="1200" dirty="0"/>
              <a:t>Some</a:t>
            </a:r>
          </a:p>
        </p:txBody>
      </p:sp>
      <p:sp>
        <p:nvSpPr>
          <p:cNvPr id="9" name="Oval 8"/>
          <p:cNvSpPr/>
          <p:nvPr/>
        </p:nvSpPr>
        <p:spPr>
          <a:xfrm>
            <a:off x="2504217" y="1066800"/>
            <a:ext cx="502005" cy="502005"/>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Chord 9"/>
          <p:cNvSpPr/>
          <p:nvPr/>
        </p:nvSpPr>
        <p:spPr>
          <a:xfrm>
            <a:off x="2554418" y="1117000"/>
            <a:ext cx="401604" cy="401604"/>
          </a:xfrm>
          <a:prstGeom prst="chord">
            <a:avLst>
              <a:gd name="adj1" fmla="val 0"/>
              <a:gd name="adj2" fmla="val 108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10"/>
          <p:cNvSpPr/>
          <p:nvPr/>
        </p:nvSpPr>
        <p:spPr>
          <a:xfrm>
            <a:off x="228580" y="1649871"/>
            <a:ext cx="2103120" cy="4389120"/>
          </a:xfrm>
          <a:custGeom>
            <a:avLst/>
            <a:gdLst>
              <a:gd name="connsiteX0" fmla="*/ 0 w 1485099"/>
              <a:gd name="connsiteY0" fmla="*/ 0 h 2112606"/>
              <a:gd name="connsiteX1" fmla="*/ 1485099 w 1485099"/>
              <a:gd name="connsiteY1" fmla="*/ 0 h 2112606"/>
              <a:gd name="connsiteX2" fmla="*/ 1485099 w 1485099"/>
              <a:gd name="connsiteY2" fmla="*/ 2112606 h 2112606"/>
              <a:gd name="connsiteX3" fmla="*/ 0 w 1485099"/>
              <a:gd name="connsiteY3" fmla="*/ 2112606 h 2112606"/>
              <a:gd name="connsiteX4" fmla="*/ 0 w 1485099"/>
              <a:gd name="connsiteY4" fmla="*/ 0 h 2112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099" h="2112606">
                <a:moveTo>
                  <a:pt x="0" y="0"/>
                </a:moveTo>
                <a:lnTo>
                  <a:pt x="1485099" y="0"/>
                </a:lnTo>
                <a:lnTo>
                  <a:pt x="1485099" y="2112606"/>
                </a:lnTo>
                <a:lnTo>
                  <a:pt x="0" y="21126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0320" tIns="20320" rIns="20320" bIns="20320" numCol="1" spcCol="1270" anchor="t" anchorCtr="0">
            <a:noAutofit/>
          </a:bodyPr>
          <a:lstStyle/>
          <a:p>
            <a:pPr marL="228600" lvl="0" indent="-228600" defTabSz="355600">
              <a:spcBef>
                <a:spcPct val="0"/>
              </a:spcBef>
              <a:spcAft>
                <a:spcPts val="200"/>
              </a:spcAft>
              <a:buFont typeface="Arial" panose="020B0604020202020204" pitchFamily="34" charset="0"/>
              <a:buChar char="•"/>
            </a:pPr>
            <a:r>
              <a:rPr lang="en-US" dirty="0"/>
              <a:t>Community Health Worker</a:t>
            </a:r>
          </a:p>
          <a:p>
            <a:pPr marL="228600" lvl="0" indent="-228600" defTabSz="355600">
              <a:spcBef>
                <a:spcPct val="0"/>
              </a:spcBef>
              <a:spcAft>
                <a:spcPts val="200"/>
              </a:spcAft>
              <a:buFont typeface="Arial" panose="020B0604020202020204" pitchFamily="34" charset="0"/>
              <a:buChar char="•"/>
            </a:pPr>
            <a:r>
              <a:rPr lang="en-US" dirty="0"/>
              <a:t>Dental Hygienist or Other Dental Role</a:t>
            </a:r>
          </a:p>
          <a:p>
            <a:pPr marL="228600" lvl="0" indent="-228600" defTabSz="355600">
              <a:spcBef>
                <a:spcPct val="0"/>
              </a:spcBef>
              <a:spcAft>
                <a:spcPts val="200"/>
              </a:spcAft>
              <a:buFont typeface="Arial" panose="020B0604020202020204" pitchFamily="34" charset="0"/>
              <a:buChar char="•"/>
            </a:pPr>
            <a:r>
              <a:rPr lang="en-US" dirty="0"/>
              <a:t>Dentist</a:t>
            </a:r>
          </a:p>
          <a:p>
            <a:pPr marL="228600" lvl="0" indent="-228600" defTabSz="355600">
              <a:spcBef>
                <a:spcPct val="0"/>
              </a:spcBef>
              <a:spcAft>
                <a:spcPts val="200"/>
              </a:spcAft>
              <a:buFont typeface="Arial" panose="020B0604020202020204" pitchFamily="34" charset="0"/>
              <a:buChar char="•"/>
            </a:pPr>
            <a:r>
              <a:rPr lang="en-US" dirty="0"/>
              <a:t>Emergency Medical Professional/ Technician or Paramedic</a:t>
            </a:r>
          </a:p>
          <a:p>
            <a:pPr marL="228600" lvl="0" indent="-228600" defTabSz="355600">
              <a:spcBef>
                <a:spcPct val="0"/>
              </a:spcBef>
              <a:spcAft>
                <a:spcPts val="200"/>
              </a:spcAft>
              <a:buFont typeface="Arial" panose="020B0604020202020204" pitchFamily="34" charset="0"/>
              <a:buChar char="•"/>
            </a:pPr>
            <a:r>
              <a:rPr lang="en-US" dirty="0"/>
              <a:t>Home Health Aide</a:t>
            </a:r>
          </a:p>
          <a:p>
            <a:pPr marL="228600" lvl="0" indent="-228600" defTabSz="355600">
              <a:spcBef>
                <a:spcPct val="0"/>
              </a:spcBef>
              <a:spcAft>
                <a:spcPts val="200"/>
              </a:spcAft>
              <a:buFont typeface="Arial" panose="020B0604020202020204" pitchFamily="34" charset="0"/>
              <a:buChar char="•"/>
            </a:pPr>
            <a:r>
              <a:rPr lang="en-US" dirty="0"/>
              <a:t>Nursing Assistant</a:t>
            </a:r>
          </a:p>
          <a:p>
            <a:pPr marL="228600" lvl="0" indent="-228600" defTabSz="355600">
              <a:spcBef>
                <a:spcPct val="0"/>
              </a:spcBef>
              <a:spcAft>
                <a:spcPts val="200"/>
              </a:spcAft>
              <a:buFont typeface="Arial" panose="020B0604020202020204" pitchFamily="34" charset="0"/>
              <a:buChar char="•"/>
            </a:pPr>
            <a:r>
              <a:rPr lang="en-US" dirty="0"/>
              <a:t>Patient Navigator</a:t>
            </a:r>
          </a:p>
        </p:txBody>
      </p:sp>
      <p:sp>
        <p:nvSpPr>
          <p:cNvPr id="12" name="Freeform 11"/>
          <p:cNvSpPr/>
          <p:nvPr/>
        </p:nvSpPr>
        <p:spPr>
          <a:xfrm>
            <a:off x="846601" y="1078375"/>
            <a:ext cx="1485099" cy="502005"/>
          </a:xfrm>
          <a:custGeom>
            <a:avLst/>
            <a:gdLst>
              <a:gd name="connsiteX0" fmla="*/ 0 w 1485099"/>
              <a:gd name="connsiteY0" fmla="*/ 0 h 502005"/>
              <a:gd name="connsiteX1" fmla="*/ 1485099 w 1485099"/>
              <a:gd name="connsiteY1" fmla="*/ 0 h 502005"/>
              <a:gd name="connsiteX2" fmla="*/ 1485099 w 1485099"/>
              <a:gd name="connsiteY2" fmla="*/ 502005 h 502005"/>
              <a:gd name="connsiteX3" fmla="*/ 0 w 1485099"/>
              <a:gd name="connsiteY3" fmla="*/ 502005 h 502005"/>
              <a:gd name="connsiteX4" fmla="*/ 0 w 1485099"/>
              <a:gd name="connsiteY4" fmla="*/ 0 h 502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099" h="502005">
                <a:moveTo>
                  <a:pt x="0" y="0"/>
                </a:moveTo>
                <a:lnTo>
                  <a:pt x="1485099" y="0"/>
                </a:lnTo>
                <a:lnTo>
                  <a:pt x="1485099" y="502005"/>
                </a:lnTo>
                <a:lnTo>
                  <a:pt x="0" y="5020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6040" tIns="66040" rIns="66040" bIns="66040" numCol="1" spcCol="1270" anchor="b" anchorCtr="0">
            <a:noAutofit/>
          </a:bodyPr>
          <a:lstStyle/>
          <a:p>
            <a:pPr lvl="0" algn="l" defTabSz="1155700">
              <a:lnSpc>
                <a:spcPct val="90000"/>
              </a:lnSpc>
              <a:spcBef>
                <a:spcPct val="0"/>
              </a:spcBef>
              <a:spcAft>
                <a:spcPct val="35000"/>
              </a:spcAft>
            </a:pPr>
            <a:r>
              <a:rPr lang="en-US" sz="2600" kern="1200" dirty="0"/>
              <a:t>Least</a:t>
            </a:r>
          </a:p>
        </p:txBody>
      </p:sp>
      <p:sp>
        <p:nvSpPr>
          <p:cNvPr id="13" name="Oval 12"/>
          <p:cNvSpPr/>
          <p:nvPr/>
        </p:nvSpPr>
        <p:spPr>
          <a:xfrm>
            <a:off x="4700492" y="1066800"/>
            <a:ext cx="502005" cy="502005"/>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4" name="Chord 13"/>
          <p:cNvSpPr/>
          <p:nvPr/>
        </p:nvSpPr>
        <p:spPr>
          <a:xfrm>
            <a:off x="4750692" y="1117000"/>
            <a:ext cx="401604" cy="401604"/>
          </a:xfrm>
          <a:prstGeom prst="chord">
            <a:avLst>
              <a:gd name="adj1" fmla="val 19800000"/>
              <a:gd name="adj2" fmla="val 126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4724399" y="1568805"/>
            <a:ext cx="2423369" cy="4389120"/>
          </a:xfrm>
          <a:custGeom>
            <a:avLst/>
            <a:gdLst>
              <a:gd name="connsiteX0" fmla="*/ 0 w 1485099"/>
              <a:gd name="connsiteY0" fmla="*/ 0 h 2112606"/>
              <a:gd name="connsiteX1" fmla="*/ 1485099 w 1485099"/>
              <a:gd name="connsiteY1" fmla="*/ 0 h 2112606"/>
              <a:gd name="connsiteX2" fmla="*/ 1485099 w 1485099"/>
              <a:gd name="connsiteY2" fmla="*/ 2112606 h 2112606"/>
              <a:gd name="connsiteX3" fmla="*/ 0 w 1485099"/>
              <a:gd name="connsiteY3" fmla="*/ 2112606 h 2112606"/>
              <a:gd name="connsiteX4" fmla="*/ 0 w 1485099"/>
              <a:gd name="connsiteY4" fmla="*/ 0 h 2112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099" h="2112606">
                <a:moveTo>
                  <a:pt x="0" y="0"/>
                </a:moveTo>
                <a:lnTo>
                  <a:pt x="1485099" y="0"/>
                </a:lnTo>
                <a:lnTo>
                  <a:pt x="1485099" y="2112606"/>
                </a:lnTo>
                <a:lnTo>
                  <a:pt x="0" y="21126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0320" tIns="20320" rIns="20320" bIns="20320" numCol="1" spcCol="1270" anchor="t" anchorCtr="0">
            <a:noAutofit/>
          </a:bodyPr>
          <a:lstStyle/>
          <a:p>
            <a:pPr marL="228600" lvl="0" indent="-228600" defTabSz="355600">
              <a:spcBef>
                <a:spcPct val="0"/>
              </a:spcBef>
              <a:spcAft>
                <a:spcPts val="200"/>
              </a:spcAft>
              <a:buFont typeface="Arial" panose="020B0604020202020204" pitchFamily="34" charset="0"/>
              <a:buChar char="•"/>
            </a:pPr>
            <a:r>
              <a:rPr lang="en-US" dirty="0"/>
              <a:t>Administrative Leader</a:t>
            </a:r>
          </a:p>
          <a:p>
            <a:pPr marL="228600" lvl="0" indent="-228600" defTabSz="355600">
              <a:spcBef>
                <a:spcPct val="0"/>
              </a:spcBef>
              <a:spcAft>
                <a:spcPts val="200"/>
              </a:spcAft>
              <a:buFont typeface="Arial" panose="020B0604020202020204" pitchFamily="34" charset="0"/>
              <a:buChar char="•"/>
            </a:pPr>
            <a:r>
              <a:rPr lang="en-US" dirty="0"/>
              <a:t>Administrative/ Support Staff</a:t>
            </a:r>
          </a:p>
          <a:p>
            <a:pPr marL="228600" lvl="0" indent="-228600" defTabSz="355600">
              <a:spcBef>
                <a:spcPct val="0"/>
              </a:spcBef>
              <a:spcAft>
                <a:spcPts val="200"/>
              </a:spcAft>
              <a:buFont typeface="Arial" panose="020B0604020202020204" pitchFamily="34" charset="0"/>
              <a:buChar char="•"/>
            </a:pPr>
            <a:r>
              <a:rPr lang="en-US" dirty="0"/>
              <a:t>Care Coordinator</a:t>
            </a:r>
          </a:p>
          <a:p>
            <a:pPr marL="228600" lvl="0" indent="-228600" defTabSz="355600">
              <a:spcBef>
                <a:spcPct val="0"/>
              </a:spcBef>
              <a:spcAft>
                <a:spcPts val="200"/>
              </a:spcAft>
              <a:buFont typeface="Arial" panose="020B0604020202020204" pitchFamily="34" charset="0"/>
              <a:buChar char="•"/>
            </a:pPr>
            <a:r>
              <a:rPr lang="en-US" dirty="0"/>
              <a:t>Certified Diabetes Educator</a:t>
            </a:r>
          </a:p>
          <a:p>
            <a:pPr marL="228600" lvl="0" indent="-228600" defTabSz="355600">
              <a:spcBef>
                <a:spcPct val="0"/>
              </a:spcBef>
              <a:spcAft>
                <a:spcPts val="200"/>
              </a:spcAft>
              <a:buFont typeface="Arial" panose="020B0604020202020204" pitchFamily="34" charset="0"/>
              <a:buChar char="•"/>
            </a:pPr>
            <a:r>
              <a:rPr lang="en-US" dirty="0"/>
              <a:t>Doctor of Osteopathy</a:t>
            </a:r>
          </a:p>
          <a:p>
            <a:pPr marL="228600" lvl="0" indent="-228600" defTabSz="355600">
              <a:spcBef>
                <a:spcPct val="0"/>
              </a:spcBef>
              <a:spcAft>
                <a:spcPts val="200"/>
              </a:spcAft>
              <a:buFont typeface="Arial" panose="020B0604020202020204" pitchFamily="34" charset="0"/>
              <a:buChar char="•"/>
            </a:pPr>
            <a:r>
              <a:rPr lang="en-US" dirty="0"/>
              <a:t>Licensed Practical Nurse</a:t>
            </a:r>
          </a:p>
          <a:p>
            <a:pPr marL="228600" lvl="0" indent="-228600" defTabSz="355600">
              <a:spcBef>
                <a:spcPct val="0"/>
              </a:spcBef>
              <a:spcAft>
                <a:spcPts val="200"/>
              </a:spcAft>
              <a:buFont typeface="Arial" panose="020B0604020202020204" pitchFamily="34" charset="0"/>
              <a:buChar char="•"/>
            </a:pPr>
            <a:r>
              <a:rPr lang="en-US" dirty="0"/>
              <a:t>Medical Assistant</a:t>
            </a:r>
          </a:p>
          <a:p>
            <a:pPr marL="228600" lvl="0" indent="-228600" defTabSz="355600">
              <a:spcBef>
                <a:spcPct val="0"/>
              </a:spcBef>
              <a:spcAft>
                <a:spcPts val="200"/>
              </a:spcAft>
              <a:buFont typeface="Arial" panose="020B0604020202020204" pitchFamily="34" charset="0"/>
              <a:buChar char="•"/>
            </a:pPr>
            <a:r>
              <a:rPr lang="en-US" dirty="0"/>
              <a:t>Nurse Practitioner</a:t>
            </a:r>
          </a:p>
          <a:p>
            <a:pPr marL="228600" lvl="0" indent="-228600" defTabSz="355600">
              <a:spcBef>
                <a:spcPct val="0"/>
              </a:spcBef>
              <a:spcAft>
                <a:spcPts val="200"/>
              </a:spcAft>
              <a:buFont typeface="Arial" panose="020B0604020202020204" pitchFamily="34" charset="0"/>
              <a:buChar char="•"/>
            </a:pPr>
            <a:r>
              <a:rPr lang="en-US" dirty="0"/>
              <a:t>Pharmacy Tech</a:t>
            </a:r>
          </a:p>
          <a:p>
            <a:pPr marL="228600" lvl="0" indent="-228600" defTabSz="355600">
              <a:spcBef>
                <a:spcPct val="0"/>
              </a:spcBef>
              <a:spcAft>
                <a:spcPts val="200"/>
              </a:spcAft>
              <a:buFont typeface="Arial" panose="020B0604020202020204" pitchFamily="34" charset="0"/>
              <a:buChar char="•"/>
            </a:pPr>
            <a:r>
              <a:rPr lang="en-US" dirty="0"/>
              <a:t>Registered Dietitian or Nutritionist</a:t>
            </a:r>
          </a:p>
          <a:p>
            <a:pPr marL="228600" lvl="0" indent="-228600" defTabSz="355600">
              <a:spcBef>
                <a:spcPct val="0"/>
              </a:spcBef>
              <a:spcAft>
                <a:spcPts val="200"/>
              </a:spcAft>
              <a:buFont typeface="Arial" panose="020B0604020202020204" pitchFamily="34" charset="0"/>
              <a:buChar char="•"/>
            </a:pPr>
            <a:r>
              <a:rPr lang="en-US" dirty="0"/>
              <a:t>Registered Nurse</a:t>
            </a:r>
          </a:p>
        </p:txBody>
      </p:sp>
      <p:sp>
        <p:nvSpPr>
          <p:cNvPr id="16" name="Freeform 15"/>
          <p:cNvSpPr/>
          <p:nvPr/>
        </p:nvSpPr>
        <p:spPr>
          <a:xfrm>
            <a:off x="5307082" y="1066800"/>
            <a:ext cx="1485099" cy="502005"/>
          </a:xfrm>
          <a:custGeom>
            <a:avLst/>
            <a:gdLst>
              <a:gd name="connsiteX0" fmla="*/ 0 w 1485099"/>
              <a:gd name="connsiteY0" fmla="*/ 0 h 502005"/>
              <a:gd name="connsiteX1" fmla="*/ 1485099 w 1485099"/>
              <a:gd name="connsiteY1" fmla="*/ 0 h 502005"/>
              <a:gd name="connsiteX2" fmla="*/ 1485099 w 1485099"/>
              <a:gd name="connsiteY2" fmla="*/ 502005 h 502005"/>
              <a:gd name="connsiteX3" fmla="*/ 0 w 1485099"/>
              <a:gd name="connsiteY3" fmla="*/ 502005 h 502005"/>
              <a:gd name="connsiteX4" fmla="*/ 0 w 1485099"/>
              <a:gd name="connsiteY4" fmla="*/ 0 h 502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099" h="502005">
                <a:moveTo>
                  <a:pt x="0" y="0"/>
                </a:moveTo>
                <a:lnTo>
                  <a:pt x="1485099" y="0"/>
                </a:lnTo>
                <a:lnTo>
                  <a:pt x="1485099" y="502005"/>
                </a:lnTo>
                <a:lnTo>
                  <a:pt x="0" y="5020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6040" tIns="66040" rIns="66040" bIns="66040" numCol="1" spcCol="1270" anchor="b" anchorCtr="0">
            <a:noAutofit/>
          </a:bodyPr>
          <a:lstStyle/>
          <a:p>
            <a:pPr lvl="0" algn="l" defTabSz="1155700">
              <a:lnSpc>
                <a:spcPct val="90000"/>
              </a:lnSpc>
              <a:spcBef>
                <a:spcPct val="0"/>
              </a:spcBef>
              <a:spcAft>
                <a:spcPct val="35000"/>
              </a:spcAft>
            </a:pPr>
            <a:r>
              <a:rPr lang="en-US" sz="2600" kern="1200" dirty="0"/>
              <a:t>Most</a:t>
            </a:r>
          </a:p>
        </p:txBody>
      </p:sp>
      <p:sp>
        <p:nvSpPr>
          <p:cNvPr id="17" name="Oval 16"/>
          <p:cNvSpPr/>
          <p:nvPr/>
        </p:nvSpPr>
        <p:spPr>
          <a:xfrm>
            <a:off x="7052311" y="1066800"/>
            <a:ext cx="502005" cy="502005"/>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8" name="Chord 17"/>
          <p:cNvSpPr/>
          <p:nvPr/>
        </p:nvSpPr>
        <p:spPr>
          <a:xfrm>
            <a:off x="7102512" y="1117000"/>
            <a:ext cx="401604" cy="401604"/>
          </a:xfrm>
          <a:prstGeom prst="chord">
            <a:avLst>
              <a:gd name="adj1" fmla="val 16200000"/>
              <a:gd name="adj2" fmla="val 1620000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reeform 18"/>
          <p:cNvSpPr/>
          <p:nvPr/>
        </p:nvSpPr>
        <p:spPr>
          <a:xfrm>
            <a:off x="7147768" y="1568805"/>
            <a:ext cx="1902318" cy="4389120"/>
          </a:xfrm>
          <a:custGeom>
            <a:avLst/>
            <a:gdLst>
              <a:gd name="connsiteX0" fmla="*/ 0 w 1485099"/>
              <a:gd name="connsiteY0" fmla="*/ 0 h 2112606"/>
              <a:gd name="connsiteX1" fmla="*/ 1485099 w 1485099"/>
              <a:gd name="connsiteY1" fmla="*/ 0 h 2112606"/>
              <a:gd name="connsiteX2" fmla="*/ 1485099 w 1485099"/>
              <a:gd name="connsiteY2" fmla="*/ 2112606 h 2112606"/>
              <a:gd name="connsiteX3" fmla="*/ 0 w 1485099"/>
              <a:gd name="connsiteY3" fmla="*/ 2112606 h 2112606"/>
              <a:gd name="connsiteX4" fmla="*/ 0 w 1485099"/>
              <a:gd name="connsiteY4" fmla="*/ 0 h 2112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099" h="2112606">
                <a:moveTo>
                  <a:pt x="0" y="0"/>
                </a:moveTo>
                <a:lnTo>
                  <a:pt x="1485099" y="0"/>
                </a:lnTo>
                <a:lnTo>
                  <a:pt x="1485099" y="2112606"/>
                </a:lnTo>
                <a:lnTo>
                  <a:pt x="0" y="21126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t" anchorCtr="0">
            <a:noAutofit/>
          </a:bodyPr>
          <a:lstStyle/>
          <a:p>
            <a:pPr marL="228600" lvl="0" indent="-228600" algn="l" defTabSz="889000">
              <a:spcBef>
                <a:spcPct val="0"/>
              </a:spcBef>
              <a:spcAft>
                <a:spcPts val="200"/>
              </a:spcAft>
              <a:buFont typeface="Arial" panose="020B0604020202020204" pitchFamily="34" charset="0"/>
              <a:buChar char="•"/>
            </a:pPr>
            <a:r>
              <a:rPr lang="en-US" b="0" i="0" u="none" kern="1200" dirty="0"/>
              <a:t>Pharmacist</a:t>
            </a:r>
            <a:endParaRPr lang="en-US" kern="1200" dirty="0"/>
          </a:p>
          <a:p>
            <a:pPr marL="228600" lvl="0" indent="-228600" algn="l" defTabSz="889000">
              <a:spcBef>
                <a:spcPct val="0"/>
              </a:spcBef>
              <a:spcAft>
                <a:spcPts val="200"/>
              </a:spcAft>
              <a:buFont typeface="Arial" panose="020B0604020202020204" pitchFamily="34" charset="0"/>
              <a:buChar char="•"/>
            </a:pPr>
            <a:r>
              <a:rPr lang="en-US" b="0" i="0" u="none" kern="1200" dirty="0"/>
              <a:t>Physician</a:t>
            </a:r>
            <a:endParaRPr lang="en-US" kern="1200" dirty="0"/>
          </a:p>
          <a:p>
            <a:pPr marL="228600" lvl="0" indent="-228600" algn="l" defTabSz="889000">
              <a:spcBef>
                <a:spcPct val="0"/>
              </a:spcBef>
              <a:spcAft>
                <a:spcPts val="200"/>
              </a:spcAft>
              <a:buFont typeface="Arial" panose="020B0604020202020204" pitchFamily="34" charset="0"/>
              <a:buChar char="•"/>
            </a:pPr>
            <a:r>
              <a:rPr lang="en-US" b="0" i="0" u="none" kern="1200" dirty="0"/>
              <a:t>Physician Assistant</a:t>
            </a:r>
            <a:endParaRPr lang="en-US" kern="1200" dirty="0"/>
          </a:p>
          <a:p>
            <a:pPr marL="228600" lvl="0" indent="-228600" algn="l" defTabSz="889000">
              <a:spcBef>
                <a:spcPct val="0"/>
              </a:spcBef>
              <a:spcAft>
                <a:spcPts val="200"/>
              </a:spcAft>
              <a:buFont typeface="Arial" panose="020B0604020202020204" pitchFamily="34" charset="0"/>
              <a:buChar char="•"/>
            </a:pPr>
            <a:r>
              <a:rPr lang="en-US" b="0" i="0" u="none" kern="1200" dirty="0"/>
              <a:t>Social Worker</a:t>
            </a:r>
            <a:endParaRPr lang="en-US" kern="1200" dirty="0"/>
          </a:p>
        </p:txBody>
      </p:sp>
      <p:sp>
        <p:nvSpPr>
          <p:cNvPr id="20" name="Freeform 19"/>
          <p:cNvSpPr/>
          <p:nvPr/>
        </p:nvSpPr>
        <p:spPr>
          <a:xfrm>
            <a:off x="7658901" y="1066800"/>
            <a:ext cx="1332699" cy="502005"/>
          </a:xfrm>
          <a:custGeom>
            <a:avLst/>
            <a:gdLst>
              <a:gd name="connsiteX0" fmla="*/ 0 w 1485099"/>
              <a:gd name="connsiteY0" fmla="*/ 0 h 502005"/>
              <a:gd name="connsiteX1" fmla="*/ 1485099 w 1485099"/>
              <a:gd name="connsiteY1" fmla="*/ 0 h 502005"/>
              <a:gd name="connsiteX2" fmla="*/ 1485099 w 1485099"/>
              <a:gd name="connsiteY2" fmla="*/ 502005 h 502005"/>
              <a:gd name="connsiteX3" fmla="*/ 0 w 1485099"/>
              <a:gd name="connsiteY3" fmla="*/ 502005 h 502005"/>
              <a:gd name="connsiteX4" fmla="*/ 0 w 1485099"/>
              <a:gd name="connsiteY4" fmla="*/ 0 h 502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099" h="502005">
                <a:moveTo>
                  <a:pt x="0" y="0"/>
                </a:moveTo>
                <a:lnTo>
                  <a:pt x="1485099" y="0"/>
                </a:lnTo>
                <a:lnTo>
                  <a:pt x="1485099" y="502005"/>
                </a:lnTo>
                <a:lnTo>
                  <a:pt x="0" y="5020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6040" tIns="66040" rIns="66040" bIns="66040" numCol="1" spcCol="1270" anchor="b" anchorCtr="0">
            <a:noAutofit/>
          </a:bodyPr>
          <a:lstStyle/>
          <a:p>
            <a:pPr lvl="0" algn="l" defTabSz="1155700">
              <a:lnSpc>
                <a:spcPct val="90000"/>
              </a:lnSpc>
              <a:spcBef>
                <a:spcPct val="0"/>
              </a:spcBef>
              <a:spcAft>
                <a:spcPct val="35000"/>
              </a:spcAft>
            </a:pPr>
            <a:r>
              <a:rPr lang="en-US" sz="2600" kern="1200" dirty="0"/>
              <a:t>All</a:t>
            </a:r>
          </a:p>
        </p:txBody>
      </p:sp>
    </p:spTree>
    <p:extLst>
      <p:ext uri="{BB962C8B-B14F-4D97-AF65-F5344CB8AC3E}">
        <p14:creationId xmlns:p14="http://schemas.microsoft.com/office/powerpoint/2010/main" val="2246404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1074597" y="1374576"/>
            <a:ext cx="6980308" cy="3570208"/>
          </a:xfrm>
          <a:prstGeom prst="rect">
            <a:avLst/>
          </a:prstGeom>
          <a:noFill/>
        </p:spPr>
        <p:txBody>
          <a:bodyPr wrap="none" rtlCol="0" anchor="ctr">
            <a:spAutoFit/>
          </a:bodyPr>
          <a:lstStyle/>
          <a:p>
            <a:pPr lvl="0" algn="ctr"/>
            <a:r>
              <a:rPr lang="en-US" sz="6600" b="1" dirty="0">
                <a:solidFill>
                  <a:srgbClr val="9F2936"/>
                </a:solidFill>
              </a:rPr>
              <a:t>Workflow &amp; Design</a:t>
            </a:r>
            <a:endParaRPr lang="en-US" sz="4000" b="1" dirty="0">
              <a:solidFill>
                <a:schemeClr val="bg2"/>
              </a:solidFill>
            </a:endParaRPr>
          </a:p>
          <a:p>
            <a:pPr algn="ctr"/>
            <a:r>
              <a:rPr lang="en-US" sz="4000" b="1" dirty="0">
                <a:solidFill>
                  <a:schemeClr val="bg2"/>
                </a:solidFill>
              </a:rPr>
              <a:t>To Support Team-Based Care </a:t>
            </a:r>
          </a:p>
          <a:p>
            <a:pPr algn="ctr"/>
            <a:r>
              <a:rPr lang="en-US" sz="4000" b="1" dirty="0">
                <a:solidFill>
                  <a:schemeClr val="bg2"/>
                </a:solidFill>
              </a:rPr>
              <a:t>Implementation</a:t>
            </a:r>
          </a:p>
          <a:p>
            <a:pPr algn="ctr"/>
            <a:r>
              <a:rPr lang="en-US" sz="4000" b="1" dirty="0">
                <a:solidFill>
                  <a:schemeClr val="bg2"/>
                </a:solidFill>
              </a:rPr>
              <a:t>---</a:t>
            </a:r>
          </a:p>
          <a:p>
            <a:pPr algn="ctr"/>
            <a:r>
              <a:rPr lang="en-US" sz="4000" b="1" dirty="0">
                <a:solidFill>
                  <a:schemeClr val="bg2"/>
                </a:solidFill>
              </a:rPr>
              <a:t>What is the current model?</a:t>
            </a:r>
          </a:p>
        </p:txBody>
      </p:sp>
    </p:spTree>
    <p:extLst>
      <p:ext uri="{BB962C8B-B14F-4D97-AF65-F5344CB8AC3E}">
        <p14:creationId xmlns:p14="http://schemas.microsoft.com/office/powerpoint/2010/main" val="137856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Outline</a:t>
            </a:r>
          </a:p>
        </p:txBody>
      </p:sp>
      <p:sp>
        <p:nvSpPr>
          <p:cNvPr id="3" name="Content Placeholder 2"/>
          <p:cNvSpPr>
            <a:spLocks noGrp="1"/>
          </p:cNvSpPr>
          <p:nvPr>
            <p:ph sz="quarter" idx="1"/>
          </p:nvPr>
        </p:nvSpPr>
        <p:spPr/>
        <p:txBody>
          <a:bodyPr>
            <a:normAutofit/>
          </a:bodyPr>
          <a:lstStyle/>
          <a:p>
            <a:pPr marL="0" indent="0">
              <a:spcAft>
                <a:spcPts val="800"/>
              </a:spcAft>
              <a:buNone/>
            </a:pPr>
            <a:r>
              <a:rPr lang="en-US" b="1" dirty="0"/>
              <a:t>Team-based care in-depth interviews with Wisconsin health systems: </a:t>
            </a:r>
          </a:p>
          <a:p>
            <a:pPr marL="682625" indent="-219075">
              <a:spcBef>
                <a:spcPts val="0"/>
              </a:spcBef>
              <a:spcAft>
                <a:spcPts val="800"/>
              </a:spcAft>
              <a:buFont typeface="Arial" panose="020B0604020202020204" pitchFamily="34" charset="0"/>
              <a:buChar char="•"/>
            </a:pPr>
            <a:r>
              <a:rPr lang="en-US" dirty="0"/>
              <a:t>Background and overview</a:t>
            </a:r>
          </a:p>
          <a:p>
            <a:pPr marL="682625" indent="-219075">
              <a:spcBef>
                <a:spcPts val="0"/>
              </a:spcBef>
              <a:spcAft>
                <a:spcPts val="800"/>
              </a:spcAft>
              <a:buFont typeface="Arial" panose="020B0604020202020204" pitchFamily="34" charset="0"/>
              <a:buChar char="•"/>
            </a:pPr>
            <a:r>
              <a:rPr lang="en-US" dirty="0"/>
              <a:t>Team-based care definition </a:t>
            </a:r>
          </a:p>
          <a:p>
            <a:pPr marL="682625" indent="-219075">
              <a:spcBef>
                <a:spcPts val="0"/>
              </a:spcBef>
              <a:spcAft>
                <a:spcPts val="800"/>
              </a:spcAft>
              <a:buFont typeface="Arial" panose="020B0604020202020204" pitchFamily="34" charset="0"/>
              <a:buChar char="•"/>
            </a:pPr>
            <a:r>
              <a:rPr lang="en-US" dirty="0"/>
              <a:t>Interview findings</a:t>
            </a:r>
          </a:p>
          <a:p>
            <a:pPr marL="682625" indent="-219075">
              <a:spcBef>
                <a:spcPts val="0"/>
              </a:spcBef>
              <a:spcAft>
                <a:spcPts val="800"/>
              </a:spcAft>
              <a:buFont typeface="Arial" panose="020B0604020202020204" pitchFamily="34" charset="0"/>
              <a:buChar char="•"/>
            </a:pPr>
            <a:r>
              <a:rPr lang="en-US" dirty="0"/>
              <a:t>Next steps </a:t>
            </a:r>
          </a:p>
          <a:p>
            <a:pPr marL="682625" indent="-219075">
              <a:spcBef>
                <a:spcPts val="0"/>
              </a:spcBef>
              <a:spcAft>
                <a:spcPts val="800"/>
              </a:spcAft>
              <a:buFont typeface="Arial" panose="020B0604020202020204" pitchFamily="34" charset="0"/>
              <a:buChar char="•"/>
            </a:pPr>
            <a:r>
              <a:rPr lang="en-US" dirty="0"/>
              <a:t>Discussion  and questions </a:t>
            </a:r>
          </a:p>
          <a:p>
            <a:endParaRPr lang="en-US" dirty="0"/>
          </a:p>
        </p:txBody>
      </p:sp>
    </p:spTree>
    <p:extLst>
      <p:ext uri="{BB962C8B-B14F-4D97-AF65-F5344CB8AC3E}">
        <p14:creationId xmlns:p14="http://schemas.microsoft.com/office/powerpoint/2010/main" val="265169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Workflow &amp; Design</a:t>
            </a:r>
          </a:p>
        </p:txBody>
      </p:sp>
      <p:sp>
        <p:nvSpPr>
          <p:cNvPr id="3" name="Content Placeholder 2"/>
          <p:cNvSpPr>
            <a:spLocks noGrp="1"/>
          </p:cNvSpPr>
          <p:nvPr>
            <p:ph sz="quarter" idx="1"/>
          </p:nvPr>
        </p:nvSpPr>
        <p:spPr>
          <a:xfrm>
            <a:off x="301752" y="1295400"/>
            <a:ext cx="8503920" cy="5257800"/>
          </a:xfrm>
        </p:spPr>
        <p:txBody>
          <a:bodyPr>
            <a:normAutofit fontScale="55000" lnSpcReduction="20000"/>
          </a:bodyPr>
          <a:lstStyle/>
          <a:p>
            <a:pPr>
              <a:lnSpc>
                <a:spcPct val="120000"/>
              </a:lnSpc>
              <a:spcBef>
                <a:spcPts val="0"/>
              </a:spcBef>
            </a:pPr>
            <a:r>
              <a:rPr lang="en-US" sz="4400" b="1" dirty="0"/>
              <a:t>Workgroups </a:t>
            </a:r>
          </a:p>
          <a:p>
            <a:pPr lvl="1">
              <a:lnSpc>
                <a:spcPct val="120000"/>
              </a:lnSpc>
              <a:spcBef>
                <a:spcPts val="0"/>
              </a:spcBef>
              <a:spcAft>
                <a:spcPts val="200"/>
              </a:spcAft>
            </a:pPr>
            <a:r>
              <a:rPr lang="en-US" sz="3300" dirty="0" err="1">
                <a:solidFill>
                  <a:schemeClr val="accent3"/>
                </a:solidFill>
              </a:rPr>
              <a:t>Interprofessional</a:t>
            </a:r>
            <a:r>
              <a:rPr lang="en-US" sz="3300" dirty="0">
                <a:solidFill>
                  <a:schemeClr val="accent3"/>
                </a:solidFill>
              </a:rPr>
              <a:t> groups or committees with a focus</a:t>
            </a:r>
          </a:p>
          <a:p>
            <a:pPr lvl="1">
              <a:lnSpc>
                <a:spcPct val="120000"/>
              </a:lnSpc>
              <a:spcBef>
                <a:spcPts val="0"/>
              </a:spcBef>
              <a:spcAft>
                <a:spcPts val="200"/>
              </a:spcAft>
            </a:pPr>
            <a:r>
              <a:rPr lang="en-US" sz="3300" dirty="0">
                <a:solidFill>
                  <a:schemeClr val="accent3"/>
                </a:solidFill>
              </a:rPr>
              <a:t>Hypertension population focus workgroup made-up of clinical staff, MD, pharmacist, analytics, and EMR designers</a:t>
            </a:r>
          </a:p>
          <a:p>
            <a:pPr lvl="1">
              <a:lnSpc>
                <a:spcPct val="120000"/>
              </a:lnSpc>
              <a:spcBef>
                <a:spcPts val="0"/>
              </a:spcBef>
              <a:spcAft>
                <a:spcPts val="200"/>
              </a:spcAft>
            </a:pPr>
            <a:r>
              <a:rPr lang="en-US" sz="3300" dirty="0">
                <a:solidFill>
                  <a:schemeClr val="accent3"/>
                </a:solidFill>
              </a:rPr>
              <a:t>High-risk patient focus led by care coordinators and made-up of RNs, pharmacists, and social workers</a:t>
            </a:r>
          </a:p>
          <a:p>
            <a:pPr>
              <a:lnSpc>
                <a:spcPct val="120000"/>
              </a:lnSpc>
              <a:spcBef>
                <a:spcPts val="0"/>
              </a:spcBef>
            </a:pPr>
            <a:endParaRPr lang="en-US" sz="1500" b="1" dirty="0"/>
          </a:p>
          <a:p>
            <a:pPr>
              <a:lnSpc>
                <a:spcPct val="120000"/>
              </a:lnSpc>
              <a:spcBef>
                <a:spcPts val="0"/>
              </a:spcBef>
            </a:pPr>
            <a:r>
              <a:rPr lang="en-US" sz="4400" b="1" dirty="0"/>
              <a:t>Protocols and Standards of Care</a:t>
            </a:r>
          </a:p>
          <a:p>
            <a:pPr lvl="1">
              <a:lnSpc>
                <a:spcPct val="120000"/>
              </a:lnSpc>
              <a:spcBef>
                <a:spcPts val="0"/>
              </a:spcBef>
              <a:spcAft>
                <a:spcPts val="200"/>
              </a:spcAft>
            </a:pPr>
            <a:r>
              <a:rPr lang="en-US" sz="3300" dirty="0">
                <a:solidFill>
                  <a:schemeClr val="accent3"/>
                </a:solidFill>
              </a:rPr>
              <a:t>Evidence-based guidelines  - CDE </a:t>
            </a:r>
            <a:r>
              <a:rPr lang="en-US" sz="3300" dirty="0">
                <a:solidFill>
                  <a:srgbClr val="FF0000"/>
                </a:solidFill>
              </a:rPr>
              <a:t>*</a:t>
            </a:r>
          </a:p>
          <a:p>
            <a:pPr lvl="1">
              <a:lnSpc>
                <a:spcPct val="120000"/>
              </a:lnSpc>
              <a:spcBef>
                <a:spcPts val="0"/>
              </a:spcBef>
              <a:spcAft>
                <a:spcPts val="200"/>
              </a:spcAft>
            </a:pPr>
            <a:r>
              <a:rPr lang="en-US" sz="3300" dirty="0">
                <a:solidFill>
                  <a:schemeClr val="accent3"/>
                </a:solidFill>
              </a:rPr>
              <a:t>Hypertension readings, new diabetes diagnosis, referral to behavioral health</a:t>
            </a:r>
          </a:p>
          <a:p>
            <a:pPr lvl="1">
              <a:lnSpc>
                <a:spcPct val="120000"/>
              </a:lnSpc>
              <a:spcBef>
                <a:spcPts val="0"/>
              </a:spcBef>
              <a:spcAft>
                <a:spcPts val="200"/>
              </a:spcAft>
            </a:pPr>
            <a:r>
              <a:rPr lang="en-US" sz="3300" dirty="0">
                <a:solidFill>
                  <a:schemeClr val="accent3"/>
                </a:solidFill>
              </a:rPr>
              <a:t>Anticoagulation &amp; refill protocols run by nurses/pharmacists (with oversight)</a:t>
            </a:r>
          </a:p>
          <a:p>
            <a:pPr>
              <a:lnSpc>
                <a:spcPct val="120000"/>
              </a:lnSpc>
              <a:spcBef>
                <a:spcPts val="0"/>
              </a:spcBef>
              <a:spcAft>
                <a:spcPts val="400"/>
              </a:spcAft>
            </a:pPr>
            <a:endParaRPr lang="en-US" sz="1500" b="1" dirty="0"/>
          </a:p>
          <a:p>
            <a:pPr>
              <a:lnSpc>
                <a:spcPct val="120000"/>
              </a:lnSpc>
              <a:spcBef>
                <a:spcPts val="0"/>
              </a:spcBef>
              <a:spcAft>
                <a:spcPts val="400"/>
              </a:spcAft>
            </a:pPr>
            <a:r>
              <a:rPr lang="en-US" sz="4400" b="1" dirty="0"/>
              <a:t>Support Tools and EMR/EHR/HIT </a:t>
            </a:r>
          </a:p>
          <a:p>
            <a:pPr lvl="1">
              <a:lnSpc>
                <a:spcPct val="120000"/>
              </a:lnSpc>
              <a:spcBef>
                <a:spcPts val="0"/>
              </a:spcBef>
              <a:spcAft>
                <a:spcPts val="400"/>
              </a:spcAft>
            </a:pPr>
            <a:r>
              <a:rPr lang="en-US" sz="3300" dirty="0">
                <a:solidFill>
                  <a:schemeClr val="accent3"/>
                </a:solidFill>
              </a:rPr>
              <a:t>Smart Set, registry, telehealth,  </a:t>
            </a:r>
            <a:r>
              <a:rPr lang="en-US" sz="3300" dirty="0" err="1">
                <a:solidFill>
                  <a:schemeClr val="accent3"/>
                </a:solidFill>
              </a:rPr>
              <a:t>digiceuticals</a:t>
            </a:r>
            <a:r>
              <a:rPr lang="en-US" sz="3300" dirty="0">
                <a:solidFill>
                  <a:schemeClr val="accent3"/>
                </a:solidFill>
              </a:rPr>
              <a:t>, Health link</a:t>
            </a:r>
          </a:p>
          <a:p>
            <a:pPr lvl="1">
              <a:lnSpc>
                <a:spcPct val="120000"/>
              </a:lnSpc>
              <a:spcBef>
                <a:spcPts val="0"/>
              </a:spcBef>
              <a:spcAft>
                <a:spcPts val="400"/>
              </a:spcAft>
            </a:pPr>
            <a:r>
              <a:rPr lang="en-US" sz="3300" dirty="0">
                <a:solidFill>
                  <a:schemeClr val="accent3"/>
                </a:solidFill>
              </a:rPr>
              <a:t>Evidence based algorithm built into charts</a:t>
            </a:r>
          </a:p>
        </p:txBody>
      </p:sp>
    </p:spTree>
    <p:extLst>
      <p:ext uri="{BB962C8B-B14F-4D97-AF65-F5344CB8AC3E}">
        <p14:creationId xmlns:p14="http://schemas.microsoft.com/office/powerpoint/2010/main" val="1841564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solidFill>
              </a:rPr>
              <a:t>Workflow &amp; Design</a:t>
            </a:r>
            <a:br>
              <a:rPr lang="en-US" dirty="0">
                <a:solidFill>
                  <a:schemeClr val="accent1"/>
                </a:solidFill>
              </a:rPr>
            </a:br>
            <a:r>
              <a:rPr lang="en-US" sz="2000" dirty="0">
                <a:solidFill>
                  <a:srgbClr val="323232"/>
                </a:solidFill>
              </a:rPr>
              <a:t>(continued)</a:t>
            </a:r>
            <a:endParaRPr lang="en-US" dirty="0">
              <a:solidFill>
                <a:schemeClr val="accent1"/>
              </a:solidFill>
            </a:endParaRPr>
          </a:p>
        </p:txBody>
      </p:sp>
      <p:sp>
        <p:nvSpPr>
          <p:cNvPr id="3" name="Content Placeholder 2"/>
          <p:cNvSpPr>
            <a:spLocks noGrp="1"/>
          </p:cNvSpPr>
          <p:nvPr>
            <p:ph sz="quarter" idx="1"/>
          </p:nvPr>
        </p:nvSpPr>
        <p:spPr>
          <a:xfrm>
            <a:off x="301752" y="1371600"/>
            <a:ext cx="8503920" cy="4953000"/>
          </a:xfrm>
        </p:spPr>
        <p:txBody>
          <a:bodyPr>
            <a:normAutofit fontScale="70000" lnSpcReduction="20000"/>
          </a:bodyPr>
          <a:lstStyle/>
          <a:p>
            <a:pPr>
              <a:lnSpc>
                <a:spcPct val="120000"/>
              </a:lnSpc>
              <a:spcBef>
                <a:spcPts val="0"/>
              </a:spcBef>
              <a:spcAft>
                <a:spcPts val="400"/>
              </a:spcAft>
            </a:pPr>
            <a:r>
              <a:rPr lang="en-US" sz="3400" b="1" dirty="0"/>
              <a:t>Role Responsibilities and Top-of-License Practice</a:t>
            </a:r>
            <a:r>
              <a:rPr lang="en-US" sz="3400" b="1" dirty="0">
                <a:solidFill>
                  <a:srgbClr val="FF0000"/>
                </a:solidFill>
              </a:rPr>
              <a:t>*</a:t>
            </a:r>
            <a:endParaRPr lang="en-US" sz="3400" b="1" dirty="0"/>
          </a:p>
          <a:p>
            <a:pPr lvl="1">
              <a:lnSpc>
                <a:spcPct val="120000"/>
              </a:lnSpc>
              <a:spcBef>
                <a:spcPts val="0"/>
              </a:spcBef>
              <a:spcAft>
                <a:spcPts val="400"/>
              </a:spcAft>
            </a:pPr>
            <a:r>
              <a:rPr lang="en-US" sz="2600" dirty="0">
                <a:solidFill>
                  <a:schemeClr val="accent3"/>
                </a:solidFill>
              </a:rPr>
              <a:t>Pharmacy leads/handles all </a:t>
            </a:r>
            <a:r>
              <a:rPr lang="en-US" sz="2600" dirty="0" err="1">
                <a:solidFill>
                  <a:schemeClr val="accent3"/>
                </a:solidFill>
              </a:rPr>
              <a:t>hyperlipidemic</a:t>
            </a:r>
            <a:r>
              <a:rPr lang="en-US" sz="2600" dirty="0">
                <a:solidFill>
                  <a:schemeClr val="accent3"/>
                </a:solidFill>
              </a:rPr>
              <a:t>, angiotensin receptor blockers,  anticoagulation medications – or insulin titration (management)</a:t>
            </a:r>
          </a:p>
          <a:p>
            <a:pPr lvl="1">
              <a:lnSpc>
                <a:spcPct val="120000"/>
              </a:lnSpc>
              <a:spcBef>
                <a:spcPts val="0"/>
              </a:spcBef>
              <a:spcAft>
                <a:spcPts val="400"/>
              </a:spcAft>
            </a:pPr>
            <a:r>
              <a:rPr lang="en-US" sz="2600" dirty="0">
                <a:solidFill>
                  <a:schemeClr val="accent3"/>
                </a:solidFill>
              </a:rPr>
              <a:t>RN triage and teaching – RN with Medicare Annual Wellness visits</a:t>
            </a:r>
          </a:p>
          <a:p>
            <a:pPr lvl="1">
              <a:lnSpc>
                <a:spcPct val="120000"/>
              </a:lnSpc>
              <a:spcBef>
                <a:spcPts val="0"/>
              </a:spcBef>
              <a:spcAft>
                <a:spcPts val="400"/>
              </a:spcAft>
            </a:pPr>
            <a:r>
              <a:rPr lang="en-US" sz="2600" dirty="0">
                <a:solidFill>
                  <a:schemeClr val="accent3"/>
                </a:solidFill>
              </a:rPr>
              <a:t>MA completes template according to chronic condition </a:t>
            </a:r>
          </a:p>
          <a:p>
            <a:pPr>
              <a:lnSpc>
                <a:spcPct val="120000"/>
              </a:lnSpc>
              <a:spcBef>
                <a:spcPts val="0"/>
              </a:spcBef>
              <a:spcAft>
                <a:spcPts val="400"/>
              </a:spcAft>
            </a:pPr>
            <a:endParaRPr lang="en-US" sz="1100" b="1" dirty="0"/>
          </a:p>
          <a:p>
            <a:pPr>
              <a:lnSpc>
                <a:spcPct val="120000"/>
              </a:lnSpc>
              <a:spcBef>
                <a:spcPts val="0"/>
              </a:spcBef>
              <a:spcAft>
                <a:spcPts val="400"/>
              </a:spcAft>
            </a:pPr>
            <a:r>
              <a:rPr lang="en-US" sz="3400" b="1" dirty="0"/>
              <a:t>Team Composition and dynamics </a:t>
            </a:r>
          </a:p>
          <a:p>
            <a:pPr lvl="1">
              <a:lnSpc>
                <a:spcPct val="120000"/>
              </a:lnSpc>
              <a:spcBef>
                <a:spcPts val="0"/>
              </a:spcBef>
              <a:spcAft>
                <a:spcPts val="400"/>
              </a:spcAft>
            </a:pPr>
            <a:r>
              <a:rPr lang="en-US" sz="2600" dirty="0">
                <a:solidFill>
                  <a:schemeClr val="accent3"/>
                </a:solidFill>
              </a:rPr>
              <a:t>Psychologist available on site (goal for many).  1 MD : 1 MA, passers/schedulers for all care teams, 2 MD : 1 RN, shared external care coordinators </a:t>
            </a:r>
          </a:p>
          <a:p>
            <a:pPr lvl="1">
              <a:lnSpc>
                <a:spcPct val="120000"/>
              </a:lnSpc>
              <a:spcBef>
                <a:spcPts val="0"/>
              </a:spcBef>
              <a:spcAft>
                <a:spcPts val="400"/>
              </a:spcAft>
            </a:pPr>
            <a:r>
              <a:rPr lang="en-US" sz="2600" dirty="0">
                <a:solidFill>
                  <a:schemeClr val="accent3"/>
                </a:solidFill>
              </a:rPr>
              <a:t>Two way communication – team takes input from all sides</a:t>
            </a:r>
          </a:p>
          <a:p>
            <a:pPr>
              <a:lnSpc>
                <a:spcPct val="120000"/>
              </a:lnSpc>
              <a:spcBef>
                <a:spcPts val="0"/>
              </a:spcBef>
              <a:spcAft>
                <a:spcPts val="400"/>
              </a:spcAft>
            </a:pPr>
            <a:endParaRPr lang="en-US" sz="1100" b="1" dirty="0"/>
          </a:p>
          <a:p>
            <a:pPr>
              <a:lnSpc>
                <a:spcPct val="120000"/>
              </a:lnSpc>
              <a:spcBef>
                <a:spcPts val="0"/>
              </a:spcBef>
              <a:spcAft>
                <a:spcPts val="400"/>
              </a:spcAft>
            </a:pPr>
            <a:r>
              <a:rPr lang="en-US" sz="3400" b="1" dirty="0"/>
              <a:t>Pre-visit Planning </a:t>
            </a:r>
          </a:p>
          <a:p>
            <a:pPr lvl="1">
              <a:lnSpc>
                <a:spcPct val="120000"/>
              </a:lnSpc>
              <a:spcBef>
                <a:spcPts val="0"/>
              </a:spcBef>
              <a:spcAft>
                <a:spcPts val="400"/>
              </a:spcAft>
            </a:pPr>
            <a:r>
              <a:rPr lang="en-US" sz="2600" dirty="0">
                <a:solidFill>
                  <a:schemeClr val="accent3"/>
                </a:solidFill>
              </a:rPr>
              <a:t>Chart review, contacting patient a day before appointment, review for gaps in care, arrange for lab tests, have pending orders prepared/ready for provider in patient record </a:t>
            </a:r>
          </a:p>
          <a:p>
            <a:pPr marL="0" indent="0">
              <a:lnSpc>
                <a:spcPct val="120000"/>
              </a:lnSpc>
              <a:spcBef>
                <a:spcPts val="0"/>
              </a:spcBef>
              <a:spcAft>
                <a:spcPts val="400"/>
              </a:spcAft>
              <a:buNone/>
            </a:pPr>
            <a:endParaRPr lang="en-US" dirty="0"/>
          </a:p>
        </p:txBody>
      </p:sp>
    </p:spTree>
    <p:extLst>
      <p:ext uri="{BB962C8B-B14F-4D97-AF65-F5344CB8AC3E}">
        <p14:creationId xmlns:p14="http://schemas.microsoft.com/office/powerpoint/2010/main" val="3340337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solidFill>
              </a:rPr>
              <a:t>Workflow &amp; Design</a:t>
            </a:r>
            <a:br>
              <a:rPr lang="en-US" dirty="0">
                <a:solidFill>
                  <a:schemeClr val="accent1"/>
                </a:solidFill>
              </a:rPr>
            </a:br>
            <a:r>
              <a:rPr lang="en-US" sz="2000" dirty="0">
                <a:solidFill>
                  <a:srgbClr val="323232"/>
                </a:solidFill>
              </a:rPr>
              <a:t>(continued)</a:t>
            </a:r>
            <a:endParaRPr lang="en-US" dirty="0">
              <a:solidFill>
                <a:schemeClr val="accent1"/>
              </a:solidFill>
            </a:endParaRPr>
          </a:p>
        </p:txBody>
      </p:sp>
      <p:sp>
        <p:nvSpPr>
          <p:cNvPr id="3" name="Content Placeholder 2"/>
          <p:cNvSpPr>
            <a:spLocks noGrp="1"/>
          </p:cNvSpPr>
          <p:nvPr>
            <p:ph sz="quarter" idx="1"/>
          </p:nvPr>
        </p:nvSpPr>
        <p:spPr>
          <a:xfrm>
            <a:off x="301752" y="1527048"/>
            <a:ext cx="8503920" cy="4797552"/>
          </a:xfrm>
        </p:spPr>
        <p:txBody>
          <a:bodyPr>
            <a:normAutofit/>
          </a:bodyPr>
          <a:lstStyle/>
          <a:p>
            <a:pPr>
              <a:spcBef>
                <a:spcPts val="0"/>
              </a:spcBef>
              <a:spcAft>
                <a:spcPts val="400"/>
              </a:spcAft>
            </a:pPr>
            <a:r>
              <a:rPr lang="en-US" sz="2400" b="1" dirty="0"/>
              <a:t>Huddles (sometimes with Huddle sheet – Huddle board)</a:t>
            </a:r>
          </a:p>
          <a:p>
            <a:pPr lvl="1">
              <a:spcBef>
                <a:spcPts val="0"/>
              </a:spcBef>
              <a:spcAft>
                <a:spcPts val="400"/>
              </a:spcAft>
            </a:pPr>
            <a:r>
              <a:rPr lang="en-US" sz="1800" dirty="0">
                <a:solidFill>
                  <a:schemeClr val="accent3"/>
                </a:solidFill>
              </a:rPr>
              <a:t>Daily, beginning of each shift, as issues arise</a:t>
            </a:r>
            <a:r>
              <a:rPr lang="en-US" sz="1800" dirty="0">
                <a:solidFill>
                  <a:srgbClr val="FF0000"/>
                </a:solidFill>
              </a:rPr>
              <a:t>*</a:t>
            </a:r>
            <a:endParaRPr lang="en-US" sz="1800" dirty="0">
              <a:solidFill>
                <a:schemeClr val="accent3"/>
              </a:solidFill>
            </a:endParaRPr>
          </a:p>
          <a:p>
            <a:pPr lvl="1">
              <a:spcBef>
                <a:spcPts val="0"/>
              </a:spcBef>
              <a:spcAft>
                <a:spcPts val="400"/>
              </a:spcAft>
            </a:pPr>
            <a:r>
              <a:rPr lang="en-US" sz="1800" dirty="0">
                <a:solidFill>
                  <a:schemeClr val="accent3"/>
                </a:solidFill>
              </a:rPr>
              <a:t>Everyone, only clinical staff, entire team besides physicians</a:t>
            </a:r>
          </a:p>
          <a:p>
            <a:pPr lvl="1">
              <a:spcBef>
                <a:spcPts val="0"/>
              </a:spcBef>
              <a:spcAft>
                <a:spcPts val="400"/>
              </a:spcAft>
            </a:pPr>
            <a:r>
              <a:rPr lang="en-US" sz="1800" dirty="0">
                <a:solidFill>
                  <a:schemeClr val="accent3"/>
                </a:solidFill>
              </a:rPr>
              <a:t>Chronic Disease Huddle (Team, provider, RN, Pharmacy) – meets monthly </a:t>
            </a:r>
          </a:p>
          <a:p>
            <a:pPr>
              <a:spcBef>
                <a:spcPts val="0"/>
              </a:spcBef>
              <a:spcAft>
                <a:spcPts val="400"/>
              </a:spcAft>
            </a:pPr>
            <a:endParaRPr lang="en-US" sz="2400" b="1" dirty="0"/>
          </a:p>
          <a:p>
            <a:pPr>
              <a:spcBef>
                <a:spcPts val="0"/>
              </a:spcBef>
              <a:spcAft>
                <a:spcPts val="400"/>
              </a:spcAft>
            </a:pPr>
            <a:r>
              <a:rPr lang="en-US" sz="2400" b="1" dirty="0"/>
              <a:t>Patient </a:t>
            </a:r>
            <a:endParaRPr lang="en-US" sz="3400" b="1" dirty="0"/>
          </a:p>
          <a:p>
            <a:pPr lvl="1">
              <a:spcBef>
                <a:spcPts val="0"/>
              </a:spcBef>
              <a:spcAft>
                <a:spcPts val="400"/>
              </a:spcAft>
            </a:pPr>
            <a:r>
              <a:rPr lang="en-US" sz="1800" dirty="0">
                <a:solidFill>
                  <a:schemeClr val="accent3"/>
                </a:solidFill>
              </a:rPr>
              <a:t>Engage patient and family, collect patient satisfaction </a:t>
            </a:r>
          </a:p>
          <a:p>
            <a:pPr lvl="1">
              <a:spcBef>
                <a:spcPts val="0"/>
              </a:spcBef>
              <a:spcAft>
                <a:spcPts val="400"/>
              </a:spcAft>
            </a:pPr>
            <a:r>
              <a:rPr lang="en-US" sz="1800" dirty="0">
                <a:solidFill>
                  <a:schemeClr val="accent3"/>
                </a:solidFill>
              </a:rPr>
              <a:t>Patient Goals </a:t>
            </a:r>
            <a:r>
              <a:rPr lang="en-US" sz="1800" b="1" dirty="0">
                <a:solidFill>
                  <a:srgbClr val="FF0000"/>
                </a:solidFill>
              </a:rPr>
              <a:t>*</a:t>
            </a:r>
            <a:endParaRPr lang="en-US" sz="1800" dirty="0">
              <a:solidFill>
                <a:schemeClr val="accent3"/>
              </a:solidFill>
            </a:endParaRPr>
          </a:p>
          <a:p>
            <a:pPr>
              <a:spcBef>
                <a:spcPts val="0"/>
              </a:spcBef>
              <a:spcAft>
                <a:spcPts val="400"/>
              </a:spcAft>
            </a:pPr>
            <a:endParaRPr lang="en-US" sz="2200" b="1" dirty="0"/>
          </a:p>
          <a:p>
            <a:pPr>
              <a:spcBef>
                <a:spcPts val="0"/>
              </a:spcBef>
              <a:spcAft>
                <a:spcPts val="400"/>
              </a:spcAft>
            </a:pPr>
            <a:r>
              <a:rPr lang="en-US" sz="2400" b="1" dirty="0"/>
              <a:t>Transparency </a:t>
            </a:r>
          </a:p>
          <a:p>
            <a:pPr lvl="1">
              <a:spcBef>
                <a:spcPts val="0"/>
              </a:spcBef>
              <a:spcAft>
                <a:spcPts val="400"/>
              </a:spcAft>
            </a:pPr>
            <a:r>
              <a:rPr lang="en-US" sz="1800" dirty="0">
                <a:solidFill>
                  <a:schemeClr val="accent3"/>
                </a:solidFill>
              </a:rPr>
              <a:t>Metrics, shared goals, patient outcomes, celebrate successes, “scripted” talk about importance of controlled HTN/A1c lowering </a:t>
            </a:r>
          </a:p>
          <a:p>
            <a:pPr marL="0" indent="0">
              <a:spcBef>
                <a:spcPts val="0"/>
              </a:spcBef>
              <a:spcAft>
                <a:spcPts val="400"/>
              </a:spcAft>
              <a:buNone/>
            </a:pPr>
            <a:endParaRPr lang="en-US" dirty="0"/>
          </a:p>
        </p:txBody>
      </p:sp>
    </p:spTree>
    <p:extLst>
      <p:ext uri="{BB962C8B-B14F-4D97-AF65-F5344CB8AC3E}">
        <p14:creationId xmlns:p14="http://schemas.microsoft.com/office/powerpoint/2010/main" val="1002919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704691" y="1476853"/>
            <a:ext cx="7734618" cy="1723549"/>
          </a:xfrm>
          <a:prstGeom prst="rect">
            <a:avLst/>
          </a:prstGeom>
          <a:noFill/>
        </p:spPr>
        <p:txBody>
          <a:bodyPr wrap="none" rtlCol="0" anchor="ctr">
            <a:spAutoFit/>
          </a:bodyPr>
          <a:lstStyle/>
          <a:p>
            <a:pPr lvl="0" algn="ctr"/>
            <a:r>
              <a:rPr lang="en-US" sz="6600" b="1" dirty="0">
                <a:solidFill>
                  <a:srgbClr val="9F2936"/>
                </a:solidFill>
              </a:rPr>
              <a:t>Next Steps</a:t>
            </a:r>
          </a:p>
          <a:p>
            <a:pPr algn="ctr"/>
            <a:r>
              <a:rPr lang="en-US" sz="4000" b="1" dirty="0">
                <a:solidFill>
                  <a:schemeClr val="bg2"/>
                </a:solidFill>
              </a:rPr>
              <a:t>For Implementing Team-Based Care</a:t>
            </a:r>
          </a:p>
        </p:txBody>
      </p:sp>
    </p:spTree>
    <p:extLst>
      <p:ext uri="{BB962C8B-B14F-4D97-AF65-F5344CB8AC3E}">
        <p14:creationId xmlns:p14="http://schemas.microsoft.com/office/powerpoint/2010/main" val="732685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Next Steps </a:t>
            </a:r>
          </a:p>
        </p:txBody>
      </p:sp>
      <p:sp>
        <p:nvSpPr>
          <p:cNvPr id="3" name="Content Placeholder 2"/>
          <p:cNvSpPr>
            <a:spLocks noGrp="1"/>
          </p:cNvSpPr>
          <p:nvPr>
            <p:ph sz="quarter" idx="1"/>
          </p:nvPr>
        </p:nvSpPr>
        <p:spPr>
          <a:xfrm>
            <a:off x="301752" y="1527048"/>
            <a:ext cx="8503920" cy="4797552"/>
          </a:xfrm>
        </p:spPr>
        <p:txBody>
          <a:bodyPr>
            <a:normAutofit/>
          </a:bodyPr>
          <a:lstStyle/>
          <a:p>
            <a:pPr>
              <a:spcBef>
                <a:spcPts val="600"/>
              </a:spcBef>
              <a:spcAft>
                <a:spcPts val="600"/>
              </a:spcAft>
            </a:pPr>
            <a:r>
              <a:rPr lang="en-US" sz="2800" dirty="0"/>
              <a:t>Utilize interview findings </a:t>
            </a:r>
          </a:p>
          <a:p>
            <a:pPr>
              <a:spcBef>
                <a:spcPts val="600"/>
              </a:spcBef>
              <a:spcAft>
                <a:spcPts val="600"/>
              </a:spcAft>
            </a:pPr>
            <a:r>
              <a:rPr lang="en-US" sz="2800" dirty="0"/>
              <a:t>Continue conversation </a:t>
            </a:r>
          </a:p>
          <a:p>
            <a:pPr>
              <a:spcBef>
                <a:spcPts val="600"/>
              </a:spcBef>
              <a:spcAft>
                <a:spcPts val="600"/>
              </a:spcAft>
            </a:pPr>
            <a:r>
              <a:rPr lang="en-US" sz="2800" dirty="0"/>
              <a:t>Stay engaged and keep informed </a:t>
            </a:r>
          </a:p>
          <a:p>
            <a:pPr>
              <a:spcBef>
                <a:spcPts val="600"/>
              </a:spcBef>
              <a:spcAft>
                <a:spcPts val="600"/>
              </a:spcAft>
            </a:pPr>
            <a:r>
              <a:rPr lang="en-US" sz="2800" dirty="0"/>
              <a:t>Reference patient-centered team-based care model</a:t>
            </a:r>
          </a:p>
        </p:txBody>
      </p:sp>
    </p:spTree>
    <p:extLst>
      <p:ext uri="{BB962C8B-B14F-4D97-AF65-F5344CB8AC3E}">
        <p14:creationId xmlns:p14="http://schemas.microsoft.com/office/powerpoint/2010/main" val="1130397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2638618" y="969023"/>
            <a:ext cx="3866763" cy="2739211"/>
          </a:xfrm>
          <a:prstGeom prst="rect">
            <a:avLst/>
          </a:prstGeom>
          <a:noFill/>
        </p:spPr>
        <p:txBody>
          <a:bodyPr wrap="none" rtlCol="0" anchor="ctr">
            <a:spAutoFit/>
          </a:bodyPr>
          <a:lstStyle/>
          <a:p>
            <a:pPr lvl="0" algn="ctr"/>
            <a:r>
              <a:rPr lang="en-US" sz="6600" b="1" dirty="0">
                <a:solidFill>
                  <a:srgbClr val="9F2936"/>
                </a:solidFill>
              </a:rPr>
              <a:t>Discussion</a:t>
            </a:r>
          </a:p>
          <a:p>
            <a:pPr algn="ctr"/>
            <a:r>
              <a:rPr lang="en-US" sz="4000" b="1" dirty="0">
                <a:solidFill>
                  <a:schemeClr val="bg2"/>
                </a:solidFill>
              </a:rPr>
              <a:t>&amp;</a:t>
            </a:r>
          </a:p>
          <a:p>
            <a:pPr algn="ctr"/>
            <a:r>
              <a:rPr lang="en-US" sz="6600" b="1" dirty="0">
                <a:solidFill>
                  <a:srgbClr val="9F2936"/>
                </a:solidFill>
              </a:rPr>
              <a:t>Questions</a:t>
            </a:r>
            <a:endParaRPr lang="en-US" sz="4000" b="1" dirty="0">
              <a:solidFill>
                <a:schemeClr val="bg2"/>
              </a:solidFill>
            </a:endParaRPr>
          </a:p>
        </p:txBody>
      </p:sp>
    </p:spTree>
    <p:extLst>
      <p:ext uri="{BB962C8B-B14F-4D97-AF65-F5344CB8AC3E}">
        <p14:creationId xmlns:p14="http://schemas.microsoft.com/office/powerpoint/2010/main" val="254632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Frosting…</a:t>
            </a:r>
          </a:p>
        </p:txBody>
      </p:sp>
      <p:sp>
        <p:nvSpPr>
          <p:cNvPr id="3" name="Content Placeholder 2"/>
          <p:cNvSpPr>
            <a:spLocks noGrp="1"/>
          </p:cNvSpPr>
          <p:nvPr>
            <p:ph sz="quarter" idx="1"/>
          </p:nvPr>
        </p:nvSpPr>
        <p:spPr>
          <a:xfrm>
            <a:off x="301752" y="1527048"/>
            <a:ext cx="8503920" cy="4873752"/>
          </a:xfrm>
        </p:spPr>
        <p:txBody>
          <a:bodyPr>
            <a:normAutofit/>
          </a:bodyPr>
          <a:lstStyle/>
          <a:p>
            <a:r>
              <a:rPr lang="en-US" dirty="0"/>
              <a:t>“Believe in the unimaginable!” We did it!</a:t>
            </a:r>
          </a:p>
          <a:p>
            <a:r>
              <a:rPr lang="en-US" dirty="0"/>
              <a:t>TEAMSTEPPS – effective team building</a:t>
            </a:r>
          </a:p>
          <a:p>
            <a:r>
              <a:rPr lang="en-US" dirty="0"/>
              <a:t>Intermountain Healthcare - Behavioral Health Model (UTAH)</a:t>
            </a:r>
          </a:p>
          <a:p>
            <a:r>
              <a:rPr lang="en-US" dirty="0"/>
              <a:t>Grocery walk-through with dietitian</a:t>
            </a:r>
          </a:p>
          <a:p>
            <a:r>
              <a:rPr lang="en-US" dirty="0"/>
              <a:t>MA Academy (information, education, speakers, updates, burnout, vaccines, depression). RN Academy is next. </a:t>
            </a:r>
          </a:p>
          <a:p>
            <a:r>
              <a:rPr lang="en-US" dirty="0"/>
              <a:t>“Extraordinary health care – one patient at time.”</a:t>
            </a:r>
          </a:p>
          <a:p>
            <a:r>
              <a:rPr lang="en-US" dirty="0"/>
              <a:t>“Treat employees as your most valuable asset and as precious commodities.”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36133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THANK YOU! To Interview Participants</a:t>
            </a:r>
          </a:p>
        </p:txBody>
      </p:sp>
      <p:sp>
        <p:nvSpPr>
          <p:cNvPr id="6" name="Content Placeholder 5"/>
          <p:cNvSpPr>
            <a:spLocks noGrp="1"/>
          </p:cNvSpPr>
          <p:nvPr>
            <p:ph sz="quarter" idx="1"/>
          </p:nvPr>
        </p:nvSpPr>
        <p:spPr>
          <a:xfrm>
            <a:off x="301752" y="1371600"/>
            <a:ext cx="8503920" cy="5257800"/>
          </a:xfrm>
        </p:spPr>
        <p:txBody>
          <a:bodyPr>
            <a:normAutofit lnSpcReduction="10000"/>
          </a:bodyPr>
          <a:lstStyle/>
          <a:p>
            <a:r>
              <a:rPr lang="en-US" sz="2000" dirty="0"/>
              <a:t>Andy Anderson, MD, MBA – Chief Medical Officer - System and Executive Vice President   </a:t>
            </a:r>
          </a:p>
          <a:p>
            <a:r>
              <a:rPr lang="en-US" sz="2000" dirty="0"/>
              <a:t>Holly </a:t>
            </a:r>
            <a:r>
              <a:rPr lang="en-US" sz="2000" dirty="0" err="1"/>
              <a:t>Boisen</a:t>
            </a:r>
            <a:r>
              <a:rPr lang="en-US" sz="2000" dirty="0"/>
              <a:t>, RN -  QI Project Manager</a:t>
            </a:r>
          </a:p>
          <a:p>
            <a:r>
              <a:rPr lang="en-US" sz="2000" dirty="0"/>
              <a:t>Robyn </a:t>
            </a:r>
            <a:r>
              <a:rPr lang="en-US" sz="2000" dirty="0" err="1"/>
              <a:t>Borge</a:t>
            </a:r>
            <a:r>
              <a:rPr lang="en-US" sz="2000" dirty="0"/>
              <a:t>, MD - Department of Family Medicine, Director of Patient Care Innovations</a:t>
            </a:r>
          </a:p>
          <a:p>
            <a:r>
              <a:rPr lang="en-US" sz="2000" dirty="0" err="1"/>
              <a:t>JoEllen</a:t>
            </a:r>
            <a:r>
              <a:rPr lang="en-US" sz="2000" dirty="0"/>
              <a:t> Frawley, APNP, CDE</a:t>
            </a:r>
          </a:p>
          <a:p>
            <a:r>
              <a:rPr lang="en-US" sz="2000" dirty="0"/>
              <a:t>Chris </a:t>
            </a:r>
            <a:r>
              <a:rPr lang="en-US" sz="2000" dirty="0" err="1"/>
              <a:t>Kastman</a:t>
            </a:r>
            <a:r>
              <a:rPr lang="en-US" sz="2000" dirty="0"/>
              <a:t>, MD -  Medical Director for Population Health at GHC</a:t>
            </a:r>
          </a:p>
          <a:p>
            <a:r>
              <a:rPr lang="en-US" sz="2000" dirty="0"/>
              <a:t>Mary Kerrigan, BSN, RN - Regional Director of Operations</a:t>
            </a:r>
          </a:p>
          <a:p>
            <a:r>
              <a:rPr lang="en-US" sz="2000" dirty="0"/>
              <a:t>Shelley Key RN, BSN - Clinical Staff Educator</a:t>
            </a:r>
          </a:p>
          <a:p>
            <a:r>
              <a:rPr lang="en-US" sz="2000" dirty="0"/>
              <a:t>Mary Beth Kingston, RN, MSN, NEA-BC, Executive Vice-President &amp; Chief Nursing Officer</a:t>
            </a:r>
          </a:p>
          <a:p>
            <a:r>
              <a:rPr lang="en-US" sz="2000" dirty="0"/>
              <a:t>Jill </a:t>
            </a:r>
            <a:r>
              <a:rPr lang="en-US" sz="2000" dirty="0" err="1"/>
              <a:t>Lindwall</a:t>
            </a:r>
            <a:r>
              <a:rPr lang="en-US" sz="2000" dirty="0"/>
              <a:t> MSN, RN - Ambulatory Care Coordination Program Manager</a:t>
            </a:r>
          </a:p>
          <a:p>
            <a:r>
              <a:rPr lang="en-US" sz="2000" dirty="0"/>
              <a:t>Laura </a:t>
            </a:r>
            <a:r>
              <a:rPr lang="en-US" sz="2000" dirty="0" err="1"/>
              <a:t>Magstadt</a:t>
            </a:r>
            <a:r>
              <a:rPr lang="en-US" sz="2000" dirty="0"/>
              <a:t> MBA, MSN, RN, NE-BC - Regional Vice President Operations</a:t>
            </a:r>
          </a:p>
          <a:p>
            <a:r>
              <a:rPr lang="en-US" sz="2000" dirty="0"/>
              <a:t>Scott </a:t>
            </a:r>
            <a:r>
              <a:rPr lang="en-US" sz="2000" dirty="0" err="1"/>
              <a:t>Schuldes</a:t>
            </a:r>
            <a:r>
              <a:rPr lang="en-US" sz="2000" dirty="0"/>
              <a:t> APNP - Associate Medical Director</a:t>
            </a:r>
          </a:p>
          <a:p>
            <a:r>
              <a:rPr lang="en-US" sz="2000" dirty="0"/>
              <a:t>Ellen </a:t>
            </a:r>
            <a:r>
              <a:rPr lang="en-US" sz="2000" dirty="0" err="1"/>
              <a:t>Wermuth</a:t>
            </a:r>
            <a:r>
              <a:rPr lang="en-US" sz="2000" dirty="0"/>
              <a:t> MD – Family Practice</a:t>
            </a:r>
          </a:p>
          <a:p>
            <a:endParaRPr lang="en-US" dirty="0"/>
          </a:p>
        </p:txBody>
      </p:sp>
    </p:spTree>
    <p:extLst>
      <p:ext uri="{BB962C8B-B14F-4D97-AF65-F5344CB8AC3E}">
        <p14:creationId xmlns:p14="http://schemas.microsoft.com/office/powerpoint/2010/main" val="1716033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Background and Overview</a:t>
            </a:r>
          </a:p>
        </p:txBody>
      </p:sp>
      <p:sp>
        <p:nvSpPr>
          <p:cNvPr id="3" name="Content Placeholder 2"/>
          <p:cNvSpPr>
            <a:spLocks noGrp="1"/>
          </p:cNvSpPr>
          <p:nvPr>
            <p:ph sz="quarter" idx="1"/>
          </p:nvPr>
        </p:nvSpPr>
        <p:spPr/>
        <p:txBody>
          <a:bodyPr>
            <a:normAutofit/>
          </a:bodyPr>
          <a:lstStyle/>
          <a:p>
            <a:r>
              <a:rPr lang="en-US" dirty="0"/>
              <a:t>Purpose/Goal</a:t>
            </a:r>
          </a:p>
          <a:p>
            <a:r>
              <a:rPr lang="en-US" dirty="0"/>
              <a:t>Interview Guide and Question Development </a:t>
            </a:r>
          </a:p>
          <a:p>
            <a:r>
              <a:rPr lang="en-US" dirty="0"/>
              <a:t>Timeline</a:t>
            </a:r>
          </a:p>
          <a:p>
            <a:r>
              <a:rPr lang="en-US" dirty="0"/>
              <a:t>Recruitment</a:t>
            </a:r>
          </a:p>
          <a:p>
            <a:r>
              <a:rPr lang="en-US" dirty="0"/>
              <a:t>Interview Participation</a:t>
            </a:r>
          </a:p>
          <a:p>
            <a:r>
              <a:rPr lang="en-US" dirty="0"/>
              <a:t>Post Interview</a:t>
            </a:r>
          </a:p>
        </p:txBody>
      </p:sp>
      <p:pic>
        <p:nvPicPr>
          <p:cNvPr id="3074" name="Picture 2" descr="http://www.acapela-group.com/wp-content/uploads/2013/02/bandeau_timelin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495800"/>
            <a:ext cx="5257800" cy="1288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427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Team-Based Care Definition Provided</a:t>
            </a:r>
          </a:p>
        </p:txBody>
      </p:sp>
      <p:sp>
        <p:nvSpPr>
          <p:cNvPr id="3" name="Content Placeholder 2"/>
          <p:cNvSpPr>
            <a:spLocks noGrp="1"/>
          </p:cNvSpPr>
          <p:nvPr>
            <p:ph sz="quarter" idx="1"/>
          </p:nvPr>
        </p:nvSpPr>
        <p:spPr/>
        <p:txBody>
          <a:bodyPr/>
          <a:lstStyle/>
          <a:p>
            <a:pPr marL="0" indent="0" algn="ctr">
              <a:buNone/>
            </a:pPr>
            <a:r>
              <a:rPr lang="en-US" sz="3200" dirty="0"/>
              <a:t>“The provision of health services to individuals, families, and/or their communities by at least two health providers who work collaboratively with patients and their caregivers - to the extent preferred by each patient - to accomplish shared goals within and across settings to achieve coordinated, high-quality care.” </a:t>
            </a:r>
          </a:p>
          <a:p>
            <a:endParaRPr lang="en-US" dirty="0"/>
          </a:p>
          <a:p>
            <a:pPr marL="0" indent="0">
              <a:buNone/>
            </a:pPr>
            <a:r>
              <a:rPr lang="en-US" sz="1800" dirty="0"/>
              <a:t>Mitchell et al. 2012. Core principles &amp; values of effective team-based health care</a:t>
            </a:r>
            <a:r>
              <a:rPr lang="en-US" sz="1800" dirty="0">
                <a:solidFill>
                  <a:srgbClr val="FF0000"/>
                </a:solidFill>
              </a:rPr>
              <a:t>*</a:t>
            </a:r>
            <a:endParaRPr lang="en-US" sz="1800" dirty="0"/>
          </a:p>
          <a:p>
            <a:endParaRPr lang="en-US" dirty="0"/>
          </a:p>
        </p:txBody>
      </p:sp>
    </p:spTree>
    <p:extLst>
      <p:ext uri="{BB962C8B-B14F-4D97-AF65-F5344CB8AC3E}">
        <p14:creationId xmlns:p14="http://schemas.microsoft.com/office/powerpoint/2010/main" val="3807881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Findings</a:t>
            </a:r>
          </a:p>
        </p:txBody>
      </p:sp>
      <p:sp>
        <p:nvSpPr>
          <p:cNvPr id="3" name="Content Placeholder 2"/>
          <p:cNvSpPr>
            <a:spLocks noGrp="1"/>
          </p:cNvSpPr>
          <p:nvPr>
            <p:ph sz="quarter" idx="1"/>
          </p:nvPr>
        </p:nvSpPr>
        <p:spPr>
          <a:xfrm>
            <a:off x="685800" y="2057400"/>
            <a:ext cx="8119872" cy="4041648"/>
          </a:xfrm>
        </p:spPr>
        <p:txBody>
          <a:bodyPr>
            <a:normAutofit/>
          </a:bodyPr>
          <a:lstStyle/>
          <a:p>
            <a:pPr>
              <a:spcAft>
                <a:spcPts val="600"/>
              </a:spcAft>
            </a:pPr>
            <a:r>
              <a:rPr lang="en-US" dirty="0"/>
              <a:t>Barriers &amp; Factors</a:t>
            </a:r>
          </a:p>
          <a:p>
            <a:pPr>
              <a:spcAft>
                <a:spcPts val="600"/>
              </a:spcAft>
            </a:pPr>
            <a:r>
              <a:rPr lang="en-US" dirty="0"/>
              <a:t>Successes &amp; Benefits </a:t>
            </a:r>
          </a:p>
          <a:p>
            <a:pPr>
              <a:spcAft>
                <a:spcPts val="600"/>
              </a:spcAft>
            </a:pPr>
            <a:r>
              <a:rPr lang="en-US" dirty="0"/>
              <a:t>Team Members</a:t>
            </a:r>
          </a:p>
          <a:p>
            <a:pPr>
              <a:spcAft>
                <a:spcPts val="600"/>
              </a:spcAft>
            </a:pPr>
            <a:r>
              <a:rPr lang="en-US" dirty="0"/>
              <a:t>Work Flow &amp; Design</a:t>
            </a:r>
          </a:p>
        </p:txBody>
      </p:sp>
    </p:spTree>
    <p:extLst>
      <p:ext uri="{BB962C8B-B14F-4D97-AF65-F5344CB8AC3E}">
        <p14:creationId xmlns:p14="http://schemas.microsoft.com/office/powerpoint/2010/main" val="334820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302978" y="1143000"/>
            <a:ext cx="8538043" cy="1723549"/>
          </a:xfrm>
          <a:prstGeom prst="rect">
            <a:avLst/>
          </a:prstGeom>
          <a:noFill/>
        </p:spPr>
        <p:txBody>
          <a:bodyPr wrap="none" rtlCol="0" anchor="ctr">
            <a:spAutoFit/>
          </a:bodyPr>
          <a:lstStyle/>
          <a:p>
            <a:pPr algn="ctr"/>
            <a:r>
              <a:rPr lang="en-US" sz="6600" b="1" dirty="0">
                <a:solidFill>
                  <a:schemeClr val="accent1"/>
                </a:solidFill>
              </a:rPr>
              <a:t>Barriers &amp; Factors </a:t>
            </a:r>
          </a:p>
          <a:p>
            <a:pPr algn="ctr"/>
            <a:r>
              <a:rPr lang="en-US" sz="4000" b="1" dirty="0">
                <a:solidFill>
                  <a:schemeClr val="bg2"/>
                </a:solidFill>
              </a:rPr>
              <a:t>When Implementing Team-Based Care</a:t>
            </a:r>
          </a:p>
        </p:txBody>
      </p:sp>
      <p:pic>
        <p:nvPicPr>
          <p:cNvPr id="3" name="Picture 4" descr="gr-fmg1-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9" y="3581399"/>
            <a:ext cx="3333447" cy="2500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quite-a-road-block-the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4571999" y="3581399"/>
            <a:ext cx="353568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4438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Barriers &amp; Factors</a:t>
            </a:r>
            <a:endParaRPr lang="en-US" sz="2000" b="1" dirty="0">
              <a:solidFill>
                <a:schemeClr val="tx1"/>
              </a:solidFill>
            </a:endParaRPr>
          </a:p>
        </p:txBody>
      </p:sp>
      <p:sp>
        <p:nvSpPr>
          <p:cNvPr id="3" name="Content Placeholder 2"/>
          <p:cNvSpPr>
            <a:spLocks noGrp="1"/>
          </p:cNvSpPr>
          <p:nvPr>
            <p:ph sz="quarter" idx="1"/>
          </p:nvPr>
        </p:nvSpPr>
        <p:spPr/>
        <p:txBody>
          <a:bodyPr>
            <a:noAutofit/>
          </a:bodyPr>
          <a:lstStyle/>
          <a:p>
            <a:pPr>
              <a:spcBef>
                <a:spcPts val="0"/>
              </a:spcBef>
            </a:pPr>
            <a:r>
              <a:rPr lang="en-US" sz="2800" dirty="0"/>
              <a:t>Lack of Standardization &amp; Evidence-Based Protocols </a:t>
            </a:r>
          </a:p>
          <a:p>
            <a:pPr marL="274320" lvl="1" indent="0">
              <a:spcBef>
                <a:spcPts val="0"/>
              </a:spcBef>
              <a:buNone/>
            </a:pPr>
            <a:r>
              <a:rPr lang="en-US" sz="1800" dirty="0">
                <a:solidFill>
                  <a:schemeClr val="accent3"/>
                </a:solidFill>
              </a:rPr>
              <a:t>Uniformity, evidence &amp; definitions: roles, structure, care, work flow, care team</a:t>
            </a:r>
          </a:p>
          <a:p>
            <a:pPr marL="274320" lvl="1" indent="0">
              <a:spcBef>
                <a:spcPts val="0"/>
              </a:spcBef>
              <a:buNone/>
            </a:pPr>
            <a:endParaRPr lang="en-US" sz="2800" dirty="0"/>
          </a:p>
          <a:p>
            <a:pPr>
              <a:spcBef>
                <a:spcPts val="0"/>
              </a:spcBef>
            </a:pPr>
            <a:r>
              <a:rPr lang="en-US" sz="2800" dirty="0"/>
              <a:t>Team Culture &amp; Care Team Relationships </a:t>
            </a:r>
          </a:p>
          <a:p>
            <a:pPr marL="274320" lvl="1" indent="0">
              <a:spcBef>
                <a:spcPts val="0"/>
              </a:spcBef>
              <a:buNone/>
            </a:pPr>
            <a:r>
              <a:rPr lang="en-US" sz="1800" dirty="0">
                <a:solidFill>
                  <a:schemeClr val="accent3"/>
                </a:solidFill>
              </a:rPr>
              <a:t>Hierarchical structure, physicians relinquishing work, trust, collaboration, historically </a:t>
            </a:r>
            <a:r>
              <a:rPr lang="en-US" sz="1800" dirty="0" err="1">
                <a:solidFill>
                  <a:schemeClr val="accent3"/>
                </a:solidFill>
              </a:rPr>
              <a:t>siloed</a:t>
            </a:r>
            <a:r>
              <a:rPr lang="en-US" sz="1800" dirty="0">
                <a:solidFill>
                  <a:srgbClr val="FF0000"/>
                </a:solidFill>
              </a:rPr>
              <a:t>*</a:t>
            </a:r>
            <a:r>
              <a:rPr lang="en-US" sz="1800" dirty="0">
                <a:solidFill>
                  <a:schemeClr val="accent3"/>
                </a:solidFill>
              </a:rPr>
              <a:t>, different training and education, mutual respect, entire team engagement </a:t>
            </a:r>
          </a:p>
          <a:p>
            <a:pPr>
              <a:spcBef>
                <a:spcPts val="0"/>
              </a:spcBef>
            </a:pPr>
            <a:endParaRPr lang="en-US" sz="2000" dirty="0"/>
          </a:p>
          <a:p>
            <a:pPr>
              <a:spcBef>
                <a:spcPts val="0"/>
              </a:spcBef>
            </a:pPr>
            <a:r>
              <a:rPr lang="en-US" sz="2800" dirty="0"/>
              <a:t>Staff Capacity </a:t>
            </a:r>
          </a:p>
          <a:p>
            <a:pPr marL="274320" lvl="1" indent="0">
              <a:spcBef>
                <a:spcPts val="0"/>
              </a:spcBef>
              <a:buNone/>
            </a:pPr>
            <a:r>
              <a:rPr lang="en-US" sz="1800" dirty="0">
                <a:solidFill>
                  <a:schemeClr val="accent3"/>
                </a:solidFill>
              </a:rPr>
              <a:t>Quantity, skills/knowledge, roles/positions (i.e., nurses, MAs) , lack of training in LEAN processes  and flow</a:t>
            </a:r>
            <a:endParaRPr lang="en-US" sz="2000" dirty="0"/>
          </a:p>
          <a:p>
            <a:pPr marL="274320" lvl="1" indent="0">
              <a:spcBef>
                <a:spcPts val="0"/>
              </a:spcBef>
              <a:buNone/>
            </a:pPr>
            <a:endParaRPr lang="en-US" sz="2000" dirty="0">
              <a:solidFill>
                <a:schemeClr val="accent3"/>
              </a:solidFill>
            </a:endParaRPr>
          </a:p>
          <a:p>
            <a:pPr>
              <a:spcBef>
                <a:spcPts val="0"/>
              </a:spcBef>
            </a:pPr>
            <a:r>
              <a:rPr lang="en-US" sz="2800" dirty="0"/>
              <a:t>Demonstrating Value </a:t>
            </a:r>
          </a:p>
          <a:p>
            <a:pPr marL="274320" lvl="1" indent="0">
              <a:spcBef>
                <a:spcPts val="0"/>
              </a:spcBef>
              <a:buNone/>
            </a:pPr>
            <a:r>
              <a:rPr lang="en-US" sz="1800" dirty="0" err="1">
                <a:solidFill>
                  <a:schemeClr val="accent3"/>
                </a:solidFill>
              </a:rPr>
              <a:t>Payors</a:t>
            </a:r>
            <a:r>
              <a:rPr lang="en-US" sz="1800" dirty="0">
                <a:solidFill>
                  <a:schemeClr val="accent3"/>
                </a:solidFill>
              </a:rPr>
              <a:t>, providers, parent organization, all clinical and non-clinical staff </a:t>
            </a:r>
          </a:p>
        </p:txBody>
      </p:sp>
    </p:spTree>
    <p:extLst>
      <p:ext uri="{BB962C8B-B14F-4D97-AF65-F5344CB8AC3E}">
        <p14:creationId xmlns:p14="http://schemas.microsoft.com/office/powerpoint/2010/main" val="357842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700" b="1" dirty="0">
                <a:solidFill>
                  <a:schemeClr val="accent1"/>
                </a:solidFill>
              </a:rPr>
              <a:t>Barriers &amp; Factors</a:t>
            </a:r>
            <a:br>
              <a:rPr lang="en-US" b="1" dirty="0">
                <a:solidFill>
                  <a:schemeClr val="accent1"/>
                </a:solidFill>
              </a:rPr>
            </a:br>
            <a:r>
              <a:rPr lang="en-US" sz="2000" dirty="0">
                <a:solidFill>
                  <a:schemeClr val="tx1"/>
                </a:solidFill>
              </a:rPr>
              <a:t>(continued)</a:t>
            </a:r>
            <a:endParaRPr lang="en-US" dirty="0">
              <a:solidFill>
                <a:schemeClr val="accent1"/>
              </a:solidFill>
            </a:endParaRPr>
          </a:p>
        </p:txBody>
      </p:sp>
      <p:sp>
        <p:nvSpPr>
          <p:cNvPr id="3" name="Content Placeholder 2"/>
          <p:cNvSpPr>
            <a:spLocks noGrp="1"/>
          </p:cNvSpPr>
          <p:nvPr>
            <p:ph sz="quarter" idx="1"/>
          </p:nvPr>
        </p:nvSpPr>
        <p:spPr/>
        <p:txBody>
          <a:bodyPr>
            <a:noAutofit/>
          </a:bodyPr>
          <a:lstStyle/>
          <a:p>
            <a:pPr>
              <a:spcBef>
                <a:spcPts val="0"/>
              </a:spcBef>
            </a:pPr>
            <a:r>
              <a:rPr lang="en-US" sz="2800" dirty="0"/>
              <a:t>Buy-in</a:t>
            </a:r>
          </a:p>
          <a:p>
            <a:pPr marL="274320" lvl="1" indent="0">
              <a:spcBef>
                <a:spcPts val="0"/>
              </a:spcBef>
              <a:buNone/>
            </a:pPr>
            <a:r>
              <a:rPr lang="en-US" sz="1800" dirty="0">
                <a:solidFill>
                  <a:schemeClr val="accent3"/>
                </a:solidFill>
              </a:rPr>
              <a:t>Stakeholders, leaders, providers*, administrator*, clinical and non-clinical staff, patients</a:t>
            </a:r>
            <a:r>
              <a:rPr lang="en-US" sz="1800" dirty="0">
                <a:solidFill>
                  <a:srgbClr val="FF0000"/>
                </a:solidFill>
              </a:rPr>
              <a:t>*</a:t>
            </a:r>
            <a:r>
              <a:rPr lang="en-US" sz="1800" dirty="0">
                <a:solidFill>
                  <a:schemeClr val="accent3"/>
                </a:solidFill>
              </a:rPr>
              <a:t>,  everyone,  nurses, “top down”</a:t>
            </a:r>
          </a:p>
          <a:p>
            <a:pPr>
              <a:spcBef>
                <a:spcPts val="0"/>
              </a:spcBef>
            </a:pPr>
            <a:endParaRPr lang="en-US" sz="2000" b="1" dirty="0"/>
          </a:p>
          <a:p>
            <a:pPr>
              <a:spcBef>
                <a:spcPts val="0"/>
              </a:spcBef>
            </a:pPr>
            <a:r>
              <a:rPr lang="en-US" sz="2800" dirty="0"/>
              <a:t>Investment/Financial</a:t>
            </a:r>
          </a:p>
          <a:p>
            <a:pPr marL="274320" lvl="1" indent="0">
              <a:spcBef>
                <a:spcPts val="0"/>
              </a:spcBef>
              <a:buNone/>
            </a:pPr>
            <a:r>
              <a:rPr lang="en-US" sz="1800" dirty="0">
                <a:solidFill>
                  <a:schemeClr val="accent3"/>
                </a:solidFill>
              </a:rPr>
              <a:t>Monetary adoption and maintenance support </a:t>
            </a:r>
            <a:endParaRPr lang="en-US" sz="1800" dirty="0"/>
          </a:p>
          <a:p>
            <a:pPr>
              <a:spcBef>
                <a:spcPts val="0"/>
              </a:spcBef>
            </a:pPr>
            <a:endParaRPr lang="en-US" sz="2000" dirty="0"/>
          </a:p>
          <a:p>
            <a:pPr>
              <a:spcBef>
                <a:spcPts val="0"/>
              </a:spcBef>
            </a:pPr>
            <a:r>
              <a:rPr lang="en-US" sz="2800" dirty="0"/>
              <a:t>Payment Structure/Reimbursement </a:t>
            </a:r>
          </a:p>
          <a:p>
            <a:pPr marL="274320" lvl="1" indent="0">
              <a:spcBef>
                <a:spcPts val="0"/>
              </a:spcBef>
              <a:buNone/>
            </a:pPr>
            <a:r>
              <a:rPr lang="en-US" sz="1800" dirty="0">
                <a:solidFill>
                  <a:schemeClr val="accent3"/>
                </a:solidFill>
              </a:rPr>
              <a:t>Fee for service, “paid for episodes of care and not longitudinal well coordinated care delivery”, prior authorization</a:t>
            </a:r>
            <a:r>
              <a:rPr lang="en-US" sz="1800" dirty="0">
                <a:solidFill>
                  <a:srgbClr val="FF0000"/>
                </a:solidFill>
              </a:rPr>
              <a:t>* </a:t>
            </a:r>
          </a:p>
          <a:p>
            <a:pPr>
              <a:spcBef>
                <a:spcPts val="0"/>
              </a:spcBef>
            </a:pPr>
            <a:endParaRPr lang="en-US" sz="2000" dirty="0"/>
          </a:p>
          <a:p>
            <a:pPr>
              <a:spcBef>
                <a:spcPts val="0"/>
              </a:spcBef>
            </a:pPr>
            <a:endParaRPr lang="en-US" sz="2000" b="1" dirty="0"/>
          </a:p>
        </p:txBody>
      </p:sp>
    </p:spTree>
    <p:extLst>
      <p:ext uri="{BB962C8B-B14F-4D97-AF65-F5344CB8AC3E}">
        <p14:creationId xmlns:p14="http://schemas.microsoft.com/office/powerpoint/2010/main" val="2567571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700" b="1" dirty="0">
                <a:solidFill>
                  <a:schemeClr val="accent1"/>
                </a:solidFill>
              </a:rPr>
              <a:t>Barriers &amp; Factors</a:t>
            </a:r>
            <a:br>
              <a:rPr lang="en-US" dirty="0">
                <a:solidFill>
                  <a:schemeClr val="accent1"/>
                </a:solidFill>
              </a:rPr>
            </a:br>
            <a:r>
              <a:rPr lang="en-US" sz="2000" dirty="0">
                <a:solidFill>
                  <a:schemeClr val="tx1"/>
                </a:solidFill>
              </a:rPr>
              <a:t>(continued)</a:t>
            </a:r>
            <a:endParaRPr lang="en-US" dirty="0">
              <a:solidFill>
                <a:schemeClr val="accent1"/>
              </a:solidFill>
            </a:endParaRPr>
          </a:p>
        </p:txBody>
      </p:sp>
      <p:sp>
        <p:nvSpPr>
          <p:cNvPr id="3" name="Content Placeholder 2"/>
          <p:cNvSpPr>
            <a:spLocks noGrp="1"/>
          </p:cNvSpPr>
          <p:nvPr>
            <p:ph sz="quarter" idx="1"/>
          </p:nvPr>
        </p:nvSpPr>
        <p:spPr>
          <a:xfrm>
            <a:off x="301752" y="1371600"/>
            <a:ext cx="8766048" cy="5334000"/>
          </a:xfrm>
        </p:spPr>
        <p:txBody>
          <a:bodyPr>
            <a:noAutofit/>
          </a:bodyPr>
          <a:lstStyle/>
          <a:p>
            <a:pPr>
              <a:spcBef>
                <a:spcPts val="0"/>
              </a:spcBef>
            </a:pPr>
            <a:r>
              <a:rPr lang="en-US" sz="2800" dirty="0"/>
              <a:t>Organizational Structure</a:t>
            </a:r>
          </a:p>
          <a:p>
            <a:pPr marL="274320" lvl="1" indent="0">
              <a:spcBef>
                <a:spcPts val="0"/>
              </a:spcBef>
              <a:buNone/>
            </a:pPr>
            <a:r>
              <a:rPr lang="en-US" sz="1800" dirty="0">
                <a:solidFill>
                  <a:schemeClr val="accent3"/>
                </a:solidFill>
              </a:rPr>
              <a:t>Number of patients per physician expectation, processes,  Accountable Care Organization</a:t>
            </a:r>
            <a:endParaRPr lang="en-US" sz="2000" dirty="0"/>
          </a:p>
          <a:p>
            <a:pPr>
              <a:spcBef>
                <a:spcPts val="0"/>
              </a:spcBef>
            </a:pPr>
            <a:endParaRPr lang="en-US" sz="1800" dirty="0"/>
          </a:p>
          <a:p>
            <a:pPr>
              <a:spcBef>
                <a:spcPts val="0"/>
              </a:spcBef>
            </a:pPr>
            <a:r>
              <a:rPr lang="en-US" sz="2800" dirty="0"/>
              <a:t>Resources</a:t>
            </a:r>
            <a:endParaRPr lang="en-US" sz="2100" dirty="0"/>
          </a:p>
          <a:p>
            <a:pPr marL="274320" lvl="1" indent="0">
              <a:spcBef>
                <a:spcPts val="0"/>
              </a:spcBef>
              <a:buNone/>
            </a:pPr>
            <a:r>
              <a:rPr lang="en-US" sz="1800" dirty="0">
                <a:solidFill>
                  <a:schemeClr val="accent3"/>
                </a:solidFill>
              </a:rPr>
              <a:t>Training capacity, EHR/EMR access and availability, hiring resources</a:t>
            </a:r>
          </a:p>
          <a:p>
            <a:pPr>
              <a:spcBef>
                <a:spcPts val="0"/>
              </a:spcBef>
            </a:pPr>
            <a:endParaRPr lang="en-US" sz="1800" dirty="0"/>
          </a:p>
          <a:p>
            <a:pPr>
              <a:spcBef>
                <a:spcPts val="0"/>
              </a:spcBef>
            </a:pPr>
            <a:r>
              <a:rPr lang="en-US" sz="2800" dirty="0"/>
              <a:t>Communication</a:t>
            </a:r>
          </a:p>
          <a:p>
            <a:pPr marL="274320" lvl="1" indent="0">
              <a:spcBef>
                <a:spcPts val="0"/>
              </a:spcBef>
              <a:buNone/>
            </a:pPr>
            <a:r>
              <a:rPr lang="en-US" sz="1800" dirty="0">
                <a:solidFill>
                  <a:schemeClr val="accent3"/>
                </a:solidFill>
              </a:rPr>
              <a:t>Mode, frequency, inclusivity/exclusivity, transparency </a:t>
            </a:r>
            <a:r>
              <a:rPr lang="en-US" sz="1800" dirty="0">
                <a:solidFill>
                  <a:srgbClr val="FF0000"/>
                </a:solidFill>
              </a:rPr>
              <a:t>*</a:t>
            </a:r>
            <a:endParaRPr lang="en-US" sz="1800" dirty="0"/>
          </a:p>
          <a:p>
            <a:pPr>
              <a:spcBef>
                <a:spcPts val="0"/>
              </a:spcBef>
            </a:pPr>
            <a:endParaRPr lang="en-US" sz="1800" dirty="0"/>
          </a:p>
          <a:p>
            <a:pPr>
              <a:spcBef>
                <a:spcPts val="0"/>
              </a:spcBef>
            </a:pPr>
            <a:r>
              <a:rPr lang="en-US" sz="2800" dirty="0"/>
              <a:t>Physical Layout/Environment  </a:t>
            </a:r>
          </a:p>
          <a:p>
            <a:pPr marL="274320" lvl="1" indent="0">
              <a:spcBef>
                <a:spcPts val="0"/>
              </a:spcBef>
              <a:buNone/>
            </a:pPr>
            <a:r>
              <a:rPr lang="en-US" sz="1800" dirty="0">
                <a:solidFill>
                  <a:schemeClr val="accent3"/>
                </a:solidFill>
              </a:rPr>
              <a:t>Proximity to other team members</a:t>
            </a:r>
            <a:r>
              <a:rPr lang="en-US" sz="1800" dirty="0">
                <a:solidFill>
                  <a:srgbClr val="FF0000"/>
                </a:solidFill>
              </a:rPr>
              <a:t>*</a:t>
            </a:r>
            <a:r>
              <a:rPr lang="en-US" sz="1800" dirty="0">
                <a:solidFill>
                  <a:schemeClr val="accent3"/>
                </a:solidFill>
              </a:rPr>
              <a:t>, shared working space, access to computers, area dedicated for communication</a:t>
            </a:r>
            <a:endParaRPr lang="en-US" sz="2800" dirty="0"/>
          </a:p>
          <a:p>
            <a:pPr>
              <a:spcBef>
                <a:spcPts val="0"/>
              </a:spcBef>
            </a:pPr>
            <a:r>
              <a:rPr lang="en-US" sz="2800" dirty="0"/>
              <a:t>Other</a:t>
            </a:r>
            <a:endParaRPr lang="en-US" sz="1800" dirty="0"/>
          </a:p>
          <a:p>
            <a:pPr marL="274320" lvl="1" indent="0">
              <a:spcBef>
                <a:spcPts val="0"/>
              </a:spcBef>
              <a:buNone/>
            </a:pPr>
            <a:r>
              <a:rPr lang="en-US" sz="1800" dirty="0">
                <a:solidFill>
                  <a:schemeClr val="bg1"/>
                </a:solidFill>
              </a:rPr>
              <a:t>Patients  •  Goal Setting  •  Metrics   </a:t>
            </a:r>
          </a:p>
          <a:p>
            <a:pPr marL="274320" lvl="1" indent="0">
              <a:spcBef>
                <a:spcPts val="0"/>
              </a:spcBef>
              <a:buNone/>
            </a:pPr>
            <a:endParaRPr lang="en-US" sz="2000" dirty="0"/>
          </a:p>
        </p:txBody>
      </p:sp>
    </p:spTree>
    <p:extLst>
      <p:ext uri="{BB962C8B-B14F-4D97-AF65-F5344CB8AC3E}">
        <p14:creationId xmlns:p14="http://schemas.microsoft.com/office/powerpoint/2010/main" val="37624406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rgbClr val="323232"/>
      </a:dk1>
      <a:lt1>
        <a:srgbClr val="1B587C"/>
      </a:lt1>
      <a:dk2>
        <a:srgbClr val="323232"/>
      </a:dk2>
      <a:lt2>
        <a:srgbClr val="EAEAEA"/>
      </a:lt2>
      <a:accent1>
        <a:srgbClr val="9F2936"/>
      </a:accent1>
      <a:accent2>
        <a:srgbClr val="7F7F7F"/>
      </a:accent2>
      <a:accent3>
        <a:srgbClr val="1B587C"/>
      </a:accent3>
      <a:accent4>
        <a:srgbClr val="C19859"/>
      </a:accent4>
      <a:accent5>
        <a:srgbClr val="604878"/>
      </a:accent5>
      <a:accent6>
        <a:srgbClr val="4E8542"/>
      </a:accent6>
      <a:hlink>
        <a:srgbClr val="1B587C"/>
      </a:hlink>
      <a:folHlink>
        <a:srgbClr val="1B58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4363</TotalTime>
  <Words>3862</Words>
  <Application>Microsoft Office PowerPoint</Application>
  <PresentationFormat>On-screen Show (4:3)</PresentationFormat>
  <Paragraphs>435</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Garamond</vt:lpstr>
      <vt:lpstr>Wingdings</vt:lpstr>
      <vt:lpstr>Wingdings 2</vt:lpstr>
      <vt:lpstr>Civic</vt:lpstr>
      <vt:lpstr>Interview Results –  Wisconsin’s Health Care Systems  Use of Team-Based Care for  Chronic Disease Management </vt:lpstr>
      <vt:lpstr>Outline</vt:lpstr>
      <vt:lpstr>Background and Overview</vt:lpstr>
      <vt:lpstr>Team-Based Care Definition Provided</vt:lpstr>
      <vt:lpstr>Findings</vt:lpstr>
      <vt:lpstr>PowerPoint Presentation</vt:lpstr>
      <vt:lpstr>Barriers &amp; Factors</vt:lpstr>
      <vt:lpstr>Barriers &amp; Factors (continued)</vt:lpstr>
      <vt:lpstr>Barriers &amp; Factors (continued)</vt:lpstr>
      <vt:lpstr>PowerPoint Presentation</vt:lpstr>
      <vt:lpstr>Successes &amp; Benefits</vt:lpstr>
      <vt:lpstr>Successes &amp; Benefits (continued)</vt:lpstr>
      <vt:lpstr>Successes &amp; Benefits (continued)</vt:lpstr>
      <vt:lpstr>PowerPoint Presentation</vt:lpstr>
      <vt:lpstr>PowerPoint Presentation</vt:lpstr>
      <vt:lpstr>PowerPoint Presentation</vt:lpstr>
      <vt:lpstr>PowerPoint Presentation</vt:lpstr>
      <vt:lpstr>Team Members</vt:lpstr>
      <vt:lpstr>PowerPoint Presentation</vt:lpstr>
      <vt:lpstr>Workflow &amp; Design</vt:lpstr>
      <vt:lpstr>Workflow &amp; Design (continued)</vt:lpstr>
      <vt:lpstr>Workflow &amp; Design (continued)</vt:lpstr>
      <vt:lpstr>PowerPoint Presentation</vt:lpstr>
      <vt:lpstr>Next Steps </vt:lpstr>
      <vt:lpstr>PowerPoint Presentation</vt:lpstr>
      <vt:lpstr>Frosting…</vt:lpstr>
      <vt:lpstr>THANK YOU! To Interview Participants</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Vadjunec, Shelby L</dc:creator>
  <cp:lastModifiedBy>Brianna Neiderman</cp:lastModifiedBy>
  <cp:revision>187</cp:revision>
  <cp:lastPrinted>2016-10-21T12:17:27Z</cp:lastPrinted>
  <dcterms:created xsi:type="dcterms:W3CDTF">2016-10-04T15:14:49Z</dcterms:created>
  <dcterms:modified xsi:type="dcterms:W3CDTF">2017-08-18T21:26:17Z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