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875" r:id="rId2"/>
  </p:sldMasterIdLst>
  <p:notesMasterIdLst>
    <p:notesMasterId r:id="rId21"/>
  </p:notesMasterIdLst>
  <p:handoutMasterIdLst>
    <p:handoutMasterId r:id="rId22"/>
  </p:handoutMasterIdLst>
  <p:sldIdLst>
    <p:sldId id="306" r:id="rId3"/>
    <p:sldId id="315" r:id="rId4"/>
    <p:sldId id="348" r:id="rId5"/>
    <p:sldId id="349" r:id="rId6"/>
    <p:sldId id="357" r:id="rId7"/>
    <p:sldId id="350" r:id="rId8"/>
    <p:sldId id="352" r:id="rId9"/>
    <p:sldId id="353" r:id="rId10"/>
    <p:sldId id="356" r:id="rId11"/>
    <p:sldId id="346" r:id="rId12"/>
    <p:sldId id="358" r:id="rId13"/>
    <p:sldId id="359" r:id="rId14"/>
    <p:sldId id="361" r:id="rId15"/>
    <p:sldId id="366" r:id="rId16"/>
    <p:sldId id="365" r:id="rId17"/>
    <p:sldId id="364" r:id="rId18"/>
    <p:sldId id="363" r:id="rId19"/>
    <p:sldId id="360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C057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751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7503A1F-CFD1-47B4-AFEA-21F28388F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318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FC9E63-B2BA-4E29-A9C9-8B40BCFF08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560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D22386-32B6-43E7-8770-B9382DB73A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C8F26-2BE8-49AB-937D-043B76F9AF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5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C8F26-2BE8-49AB-937D-043B76F9AF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3276600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rgbClr val="0049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902EE28-0E9E-4B9D-9D1B-C2B7BD365F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B64CB20-C135-4D34-A5EC-64BDCA068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5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438400" y="1600200"/>
            <a:ext cx="3124200" cy="4495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EDC4F36-96BA-4E69-B3C3-34833B6A0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186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3276600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rgbClr val="0049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902EE28-0E9E-4B9D-9D1B-C2B7BD365F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07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lnSpc>
                <a:spcPct val="100000"/>
              </a:lnSpc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SzPct val="11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3738" indent="-285750">
              <a:spcBef>
                <a:spcPts val="600"/>
              </a:spcBef>
              <a:spcAft>
                <a:spcPts val="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69963" indent="-228600">
              <a:spcBef>
                <a:spcPts val="600"/>
              </a:spcBef>
              <a:spcAft>
                <a:spcPts val="0"/>
              </a:spcAft>
              <a:buClr>
                <a:srgbClr val="EC8C23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0926" y="6540502"/>
            <a:ext cx="56197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AB96F1-8BC9-4350-BF01-73B71DB8D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76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3FFE9D7-A405-4639-B41D-7750918AE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0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2C12A27-8045-4F52-9051-BCA1876AA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12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72CB68F-1285-4A6F-9667-1101E5FCA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97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6A2938C-3BFA-43B3-A8AB-33795527FA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13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2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2438402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EE7EC84-11BB-4150-9C3B-49B029777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05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A4C841A-3103-49CE-B0F8-94E604282A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7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lnSpc>
                <a:spcPct val="100000"/>
              </a:lnSpc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SzPct val="11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3738" indent="-285750">
              <a:spcBef>
                <a:spcPts val="600"/>
              </a:spcBef>
              <a:spcAft>
                <a:spcPts val="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69963" indent="-228600">
              <a:spcBef>
                <a:spcPts val="600"/>
              </a:spcBef>
              <a:spcAft>
                <a:spcPts val="0"/>
              </a:spcAft>
              <a:buClr>
                <a:srgbClr val="EC8C23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0926" y="6540502"/>
            <a:ext cx="56197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AB96F1-8BC9-4350-BF01-73B71DB8D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75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3CA7DF2-3F5A-4EE9-BC62-3BAEA1823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98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B64CB20-C135-4D34-A5EC-64BDCA068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438400" y="1600200"/>
            <a:ext cx="3124200" cy="4495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EDC4F36-96BA-4E69-B3C3-34833B6A0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10229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3276600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rgbClr val="0049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902EE28-0E9E-4B9D-9D1B-C2B7BD365F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2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3FFE9D7-A405-4639-B41D-7750918AE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9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0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2C12A27-8045-4F52-9051-BCA1876AA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7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72CB68F-1285-4A6F-9667-1101E5FCA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4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6A2938C-3BFA-43B3-A8AB-33795527FA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5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2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2438402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EE7EC84-11BB-4150-9C3B-49B029777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6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A4C841A-3103-49CE-B0F8-94E604282A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0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3CA7DF2-3F5A-4EE9-BC62-3BAEA1823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2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4990"/>
            </a:gs>
            <a:gs pos="3000">
              <a:srgbClr val="004990"/>
            </a:gs>
            <a:gs pos="21001">
              <a:srgbClr val="FFFFFF"/>
            </a:gs>
            <a:gs pos="100000">
              <a:srgbClr val="FFFFFF"/>
            </a:gs>
            <a:gs pos="100000">
              <a:srgbClr val="FFFFFF"/>
            </a:gs>
            <a:gs pos="100000">
              <a:srgbClr val="FFFFFF"/>
            </a:gs>
            <a:gs pos="100000">
              <a:srgbClr val="F2F2F2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1" y="6356352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2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5050" y="6543677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A9FB71-B93B-40A1-AB1D-E94072DFF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5656263"/>
            <a:ext cx="1389062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524001" y="6538913"/>
            <a:ext cx="7407275" cy="23812"/>
          </a:xfrm>
          <a:prstGeom prst="line">
            <a:avLst/>
          </a:prstGeom>
          <a:ln w="127000">
            <a:solidFill>
              <a:srgbClr val="00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4001" y="6346825"/>
            <a:ext cx="7407275" cy="0"/>
          </a:xfrm>
          <a:prstGeom prst="line">
            <a:avLst/>
          </a:prstGeom>
          <a:ln w="127000">
            <a:solidFill>
              <a:srgbClr val="FEC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97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1D1886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1D1886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1D1886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1D1886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EC057"/>
        </a:buClr>
        <a:buFont typeface="Wingdings" pitchFamily="2" charset="2"/>
        <a:buChar char=""/>
        <a:defRPr sz="28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990"/>
        </a:buClr>
        <a:buFont typeface="Wingdings" pitchFamily="2" charset="2"/>
        <a:buChar char="§"/>
        <a:defRPr sz="24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4990"/>
            </a:gs>
            <a:gs pos="8000">
              <a:srgbClr val="004990"/>
            </a:gs>
            <a:gs pos="32000">
              <a:srgbClr val="FFFFFF"/>
            </a:gs>
            <a:gs pos="100000">
              <a:srgbClr val="FFFFFF"/>
            </a:gs>
            <a:gs pos="100000">
              <a:srgbClr val="FFFFFF"/>
            </a:gs>
            <a:gs pos="100000">
              <a:srgbClr val="FFFFFF"/>
            </a:gs>
            <a:gs pos="100000">
              <a:srgbClr val="F2F2F2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1" y="6356352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2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5050" y="6543677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A9FB71-B93B-40A1-AB1D-E94072DFF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24001" y="6538913"/>
            <a:ext cx="7407275" cy="23812"/>
          </a:xfrm>
          <a:prstGeom prst="line">
            <a:avLst/>
          </a:prstGeom>
          <a:ln w="127000">
            <a:solidFill>
              <a:srgbClr val="00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4001" y="6346825"/>
            <a:ext cx="7407275" cy="0"/>
          </a:xfrm>
          <a:prstGeom prst="line">
            <a:avLst/>
          </a:prstGeom>
          <a:ln w="127000">
            <a:solidFill>
              <a:srgbClr val="FEC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955049"/>
            <a:ext cx="2303462" cy="176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11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hf sldNum="0" hdr="0" ftr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1D1886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1D1886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1D1886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1D1886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EC057"/>
        </a:buClr>
        <a:buFont typeface="Wingdings" pitchFamily="2" charset="2"/>
        <a:buChar char=""/>
        <a:defRPr sz="28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990"/>
        </a:buClr>
        <a:buFont typeface="Wingdings" pitchFamily="2" charset="2"/>
        <a:buChar char="§"/>
        <a:defRPr sz="24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8305800" cy="2133599"/>
          </a:xfrm>
        </p:spPr>
        <p:txBody>
          <a:bodyPr>
            <a:normAutofit fontScale="90000"/>
          </a:bodyPr>
          <a:lstStyle/>
          <a:p>
            <a:pPr lvl="0" eaLnBrk="1" hangingPunct="1"/>
            <a:r>
              <a:rPr lang="en-US" b="1" dirty="0">
                <a:effectLst/>
              </a:rPr>
              <a:t>Applications to Practice</a:t>
            </a:r>
            <a:br>
              <a:rPr lang="en-US" b="1" dirty="0">
                <a:effectLst/>
              </a:rPr>
            </a:br>
            <a:r>
              <a:rPr lang="en-US" sz="1200" dirty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>© Wisconsin Organization of Nurse Executives</a:t>
            </a:r>
            <a:br>
              <a:rPr lang="en-US" sz="1200" dirty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br>
              <a:rPr lang="en-US" alt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endParaRPr lang="en-US" dirty="0">
              <a:effectLst/>
            </a:endParaRP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0" y="150674"/>
            <a:ext cx="90328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Wisconsin Nurse Leadership Academy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Expectations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r>
              <a:rPr lang="en-US" altLang="en-US" dirty="0"/>
              <a:t>Discuss in your small group ideas for your project.</a:t>
            </a:r>
          </a:p>
          <a:p>
            <a:pPr lvl="1"/>
            <a:r>
              <a:rPr lang="en-US" altLang="en-US" dirty="0"/>
              <a:t>Choose something you are passionate about</a:t>
            </a:r>
          </a:p>
          <a:p>
            <a:pPr lvl="1"/>
            <a:r>
              <a:rPr lang="en-US" altLang="en-US" dirty="0"/>
              <a:t>Use the principles you have learned over the past few days</a:t>
            </a:r>
          </a:p>
          <a:p>
            <a:pPr lvl="2"/>
            <a:r>
              <a:rPr lang="en-US" altLang="en-US" dirty="0"/>
              <a:t>Change, conflict mediation, communication etc.</a:t>
            </a:r>
          </a:p>
          <a:p>
            <a:pPr lvl="1"/>
            <a:r>
              <a:rPr lang="en-US" altLang="en-US" dirty="0"/>
              <a:t>Discuss with person who sent you the value of the project to your organization</a:t>
            </a:r>
          </a:p>
          <a:p>
            <a:pPr lvl="1"/>
            <a:r>
              <a:rPr lang="en-US" altLang="en-US" dirty="0"/>
              <a:t>Present in small group on 3rd day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0579" cy="689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Previous Projects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447800"/>
            <a:ext cx="4648200" cy="4648200"/>
          </a:xfrm>
        </p:spPr>
      </p:pic>
    </p:spTree>
    <p:extLst>
      <p:ext uri="{BB962C8B-B14F-4D97-AF65-F5344CB8AC3E}">
        <p14:creationId xmlns:p14="http://schemas.microsoft.com/office/powerpoint/2010/main" val="131524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Previous Projects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447800"/>
            <a:ext cx="6197600" cy="4648200"/>
          </a:xfrm>
        </p:spPr>
      </p:pic>
    </p:spTree>
    <p:extLst>
      <p:ext uri="{BB962C8B-B14F-4D97-AF65-F5344CB8AC3E}">
        <p14:creationId xmlns:p14="http://schemas.microsoft.com/office/powerpoint/2010/main" val="29257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Previous Projects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6229" r="16557" b="-6229"/>
          <a:stretch/>
        </p:blipFill>
        <p:spPr>
          <a:xfrm>
            <a:off x="2362200" y="1312333"/>
            <a:ext cx="4267200" cy="5164667"/>
          </a:xfrm>
        </p:spPr>
      </p:pic>
    </p:spTree>
    <p:extLst>
      <p:ext uri="{BB962C8B-B14F-4D97-AF65-F5344CB8AC3E}">
        <p14:creationId xmlns:p14="http://schemas.microsoft.com/office/powerpoint/2010/main" val="2527187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Previous Projects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447800"/>
            <a:ext cx="4648200" cy="4648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8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Previous Projects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" t="8196" r="-657" b="38687"/>
          <a:stretch/>
        </p:blipFill>
        <p:spPr>
          <a:xfrm>
            <a:off x="152399" y="1371600"/>
            <a:ext cx="4439965" cy="255061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t="15432" r="10301" b="39012"/>
          <a:stretch/>
        </p:blipFill>
        <p:spPr>
          <a:xfrm>
            <a:off x="4602480" y="3922218"/>
            <a:ext cx="4389120" cy="28595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6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Previous Projects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7869" r="-1" b="1639"/>
          <a:stretch/>
        </p:blipFill>
        <p:spPr>
          <a:xfrm>
            <a:off x="1905000" y="1663618"/>
            <a:ext cx="5974080" cy="44323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1" y="6324600"/>
            <a:ext cx="2085975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4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8153400" cy="1219200"/>
          </a:xfrm>
        </p:spPr>
        <p:txBody>
          <a:bodyPr/>
          <a:lstStyle/>
          <a:p>
            <a:r>
              <a:rPr lang="en-US" dirty="0"/>
              <a:t>Be sure to turn in completed Participant Evaluations for Days 1 &amp; 2 before leaving!</a:t>
            </a:r>
          </a:p>
        </p:txBody>
      </p:sp>
    </p:spTree>
    <p:extLst>
      <p:ext uri="{BB962C8B-B14F-4D97-AF65-F5344CB8AC3E}">
        <p14:creationId xmlns:p14="http://schemas.microsoft.com/office/powerpoint/2010/main" val="148914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Academy Applications to Practice</a:t>
            </a:r>
            <a:endParaRPr lang="en-US" dirty="0"/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Objectives:</a:t>
            </a:r>
          </a:p>
          <a:p>
            <a:r>
              <a:rPr lang="en-US" dirty="0"/>
              <a:t>Integrate knowledge and skills from previous day and half  into practice</a:t>
            </a:r>
          </a:p>
          <a:p>
            <a:r>
              <a:rPr lang="en-US" dirty="0"/>
              <a:t>Discuss mentor qualities and selection process</a:t>
            </a:r>
          </a:p>
          <a:p>
            <a:r>
              <a:rPr lang="en-US" dirty="0"/>
              <a:t>Share expectations of project and presentation on Day 3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your strengths/areas for growth include your self renewal goal.</a:t>
            </a:r>
          </a:p>
          <a:p>
            <a:endParaRPr lang="en-US" dirty="0"/>
          </a:p>
          <a:p>
            <a:r>
              <a:rPr lang="en-US" dirty="0"/>
              <a:t>Journal in document, “Leadership Assignment Part I”.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7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0"/>
            <a:ext cx="9151257" cy="677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60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Mentor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Mentor is…</a:t>
            </a:r>
          </a:p>
          <a:p>
            <a:pPr marL="407988" lvl="1" indent="0">
              <a:buNone/>
            </a:pPr>
            <a:r>
              <a:rPr lang="en-US" dirty="0"/>
              <a:t>… someone who makes a difference in another person’s life. </a:t>
            </a:r>
          </a:p>
          <a:p>
            <a:pPr marL="407988" lvl="1" indent="0">
              <a:buNone/>
            </a:pPr>
            <a:r>
              <a:rPr lang="en-US" dirty="0"/>
              <a:t>… one of Coach, Guide, Motivator, Advisor, and Role Model</a:t>
            </a:r>
          </a:p>
          <a:p>
            <a:pPr marL="407988" lvl="1" indent="0">
              <a:buNone/>
            </a:pPr>
            <a:endParaRPr lang="en-US" dirty="0"/>
          </a:p>
          <a:p>
            <a:r>
              <a:rPr lang="en-US" dirty="0"/>
              <a:t>A mentor-mentee partnership is….</a:t>
            </a:r>
            <a:br>
              <a:rPr lang="en-US" dirty="0"/>
            </a:br>
            <a:r>
              <a:rPr lang="en-US" dirty="0"/>
              <a:t>built upon trust, respect, and professionalism. </a:t>
            </a:r>
          </a:p>
        </p:txBody>
      </p:sp>
    </p:spTree>
    <p:extLst>
      <p:ext uri="{BB962C8B-B14F-4D97-AF65-F5344CB8AC3E}">
        <p14:creationId xmlns:p14="http://schemas.microsoft.com/office/powerpoint/2010/main" val="264642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Mentor Responsibilities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Coach and guide Mentee toward achieving a specific developmental goal.</a:t>
            </a:r>
          </a:p>
          <a:p>
            <a:r>
              <a:rPr lang="en-US" altLang="en-US" dirty="0"/>
              <a:t>Set realistic expectations regarding method and frequency of communication</a:t>
            </a:r>
          </a:p>
          <a:p>
            <a:r>
              <a:rPr lang="en-US" altLang="en-US" dirty="0"/>
              <a:t>Actively listen to the Mentee.</a:t>
            </a:r>
          </a:p>
          <a:p>
            <a:r>
              <a:rPr lang="en-US" altLang="en-US" dirty="0"/>
              <a:t>Provide the Mentee with information about opportunities he/she should explore.</a:t>
            </a:r>
          </a:p>
          <a:p>
            <a:r>
              <a:rPr lang="en-US" altLang="en-US" dirty="0"/>
              <a:t>Give constructive feedback.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4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Mentee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Mentee is... </a:t>
            </a:r>
          </a:p>
          <a:p>
            <a:pPr marL="1139825" indent="-450850">
              <a:buNone/>
            </a:pPr>
            <a:r>
              <a:rPr lang="en-US" sz="2400" dirty="0"/>
              <a:t>…. motivated to assume responsibility for 	her/his own professional and personal growth and development.</a:t>
            </a:r>
          </a:p>
          <a:p>
            <a:r>
              <a:rPr lang="en-US" dirty="0"/>
              <a:t>A Mentee will…</a:t>
            </a:r>
          </a:p>
          <a:p>
            <a:pPr marL="1204913" lvl="2" indent="-520700">
              <a:buNone/>
            </a:pPr>
            <a:r>
              <a:rPr lang="en-US" dirty="0"/>
              <a:t>…. Initiate contact and set up meetings</a:t>
            </a:r>
          </a:p>
          <a:p>
            <a:pPr marL="1204913" lvl="2" indent="-520700">
              <a:buNone/>
            </a:pPr>
            <a:r>
              <a:rPr lang="en-US" dirty="0"/>
              <a:t>…. Review your development plan with your Mentor and work towards achieving the stated goals.</a:t>
            </a:r>
          </a:p>
          <a:p>
            <a:pPr marL="1204913" lvl="2" indent="-520700">
              <a:buNone/>
            </a:pPr>
            <a:r>
              <a:rPr lang="en-US" dirty="0"/>
              <a:t>....  Accept constructive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4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114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3000" i="1" dirty="0"/>
              <a:t>“Personal leadership is not a singular experience. It is, rather, the ongoing process of keeping your vision and values before you and aligning your life to be congruent with those most important things.”</a:t>
            </a:r>
            <a:r>
              <a:rPr lang="en-US" sz="3000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dirty="0"/>
              <a:t>      </a:t>
            </a:r>
            <a:r>
              <a:rPr lang="en-US" sz="2400" dirty="0"/>
              <a:t>Stephen Covey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56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</TotalTime>
  <Words>261</Words>
  <Application>Microsoft Office PowerPoint</Application>
  <PresentationFormat>On-screen Show (4:3)</PresentationFormat>
  <Paragraphs>53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Palatino Linotype</vt:lpstr>
      <vt:lpstr>Wingdings</vt:lpstr>
      <vt:lpstr>1_Executive</vt:lpstr>
      <vt:lpstr>2_Executive</vt:lpstr>
      <vt:lpstr>Applications to Practice © Wisconsin Organization of Nurse Executives  </vt:lpstr>
      <vt:lpstr>Academy Applications to Practice</vt:lpstr>
      <vt:lpstr>PowerPoint Presentation</vt:lpstr>
      <vt:lpstr>Leadership Development</vt:lpstr>
      <vt:lpstr>PowerPoint Presentation</vt:lpstr>
      <vt:lpstr>Mentor Role</vt:lpstr>
      <vt:lpstr>Mentor Responsibilities</vt:lpstr>
      <vt:lpstr>Mentee Role</vt:lpstr>
      <vt:lpstr>PowerPoint Presentation</vt:lpstr>
      <vt:lpstr>Project Expectations</vt:lpstr>
      <vt:lpstr>PowerPoint Presentation</vt:lpstr>
      <vt:lpstr>Examples of Previous Projects</vt:lpstr>
      <vt:lpstr>Examples of Previous Projects</vt:lpstr>
      <vt:lpstr>Examples of Previous Projects</vt:lpstr>
      <vt:lpstr>Examples of Previous Projects</vt:lpstr>
      <vt:lpstr>Examples of Previous Projects</vt:lpstr>
      <vt:lpstr>Examples of Previous Projects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as Leader</dc:title>
  <dc:creator>user</dc:creator>
  <cp:lastModifiedBy>Teresa Prattke</cp:lastModifiedBy>
  <cp:revision>162</cp:revision>
  <dcterms:created xsi:type="dcterms:W3CDTF">2011-07-14T01:59:34Z</dcterms:created>
  <dcterms:modified xsi:type="dcterms:W3CDTF">2018-02-22T19:38:49Z</dcterms:modified>
</cp:coreProperties>
</file>