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57" r:id="rId3"/>
    <p:sldId id="258" r:id="rId4"/>
    <p:sldId id="259" r:id="rId5"/>
    <p:sldId id="260" r:id="rId6"/>
    <p:sldId id="261" r:id="rId7"/>
    <p:sldId id="262" r:id="rId8"/>
    <p:sldId id="263" r:id="rId9"/>
    <p:sldId id="264" r:id="rId10"/>
    <p:sldId id="265" r:id="rId1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114" d="100"/>
          <a:sy n="114" d="100"/>
        </p:scale>
        <p:origin x="474" y="114"/>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905001"/>
            <a:ext cx="10058400" cy="2593975"/>
          </a:xfrm>
        </p:spPr>
        <p:txBody>
          <a:bodyPr anchor="b"/>
          <a:lstStyle>
            <a:lvl1pPr>
              <a:defRPr sz="6600">
                <a:ln>
                  <a:noFill/>
                </a:ln>
                <a:solidFill>
                  <a:schemeClr val="tx2"/>
                </a:solidFill>
              </a:defRPr>
            </a:lvl1pPr>
          </a:lstStyle>
          <a:p>
            <a:r>
              <a:rPr lang="en-US"/>
              <a:t>Click to edit Master title style</a:t>
            </a:r>
            <a:endParaRPr lang="en-US" dirty="0"/>
          </a:p>
        </p:txBody>
      </p:sp>
      <p:sp>
        <p:nvSpPr>
          <p:cNvPr id="3" name="Subtitle 2"/>
          <p:cNvSpPr>
            <a:spLocks noGrp="1"/>
          </p:cNvSpPr>
          <p:nvPr>
            <p:ph type="subTitle" idx="1"/>
          </p:nvPr>
        </p:nvSpPr>
        <p:spPr>
          <a:xfrm>
            <a:off x="914400" y="4572000"/>
            <a:ext cx="861568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85B41BB3-E66E-48A4-9185-19FC8671F2ED}" type="datetimeFigureOut">
              <a:rPr lang="en-US" smtClean="0"/>
              <a:t>9/17/2018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85B41BB3-E66E-48A4-9185-19FC8671F2ED}" type="datetimeFigureOut">
              <a:rPr lang="en-US" smtClean="0"/>
              <a:t>9/17/2018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10212916" cy="1168400"/>
          </a:xfrm>
        </p:spPr>
        <p:txBody>
          <a:bodyPr anchor="t"/>
          <a:lstStyle>
            <a:lvl1pPr algn="l">
              <a:defRPr sz="3600" b="0" cap="all"/>
            </a:lvl1pPr>
          </a:lstStyle>
          <a:p>
            <a:r>
              <a:rPr lang="en-US"/>
              <a:t>Click to edit Master title style</a:t>
            </a:r>
            <a:endParaRPr lang="en-US" dirty="0"/>
          </a:p>
        </p:txBody>
      </p:sp>
      <p:sp>
        <p:nvSpPr>
          <p:cNvPr id="3" name="Text Placeholder 2"/>
          <p:cNvSpPr>
            <a:spLocks noGrp="1"/>
          </p:cNvSpPr>
          <p:nvPr>
            <p:ph type="body" idx="1"/>
          </p:nvPr>
        </p:nvSpPr>
        <p:spPr>
          <a:xfrm>
            <a:off x="963085" y="3852863"/>
            <a:ext cx="8180916"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85B41BB3-E66E-48A4-9185-19FC8671F2ED}" type="datetimeFigureOut">
              <a:rPr lang="en-US" smtClean="0"/>
              <a:t>9/17/2018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85B41BB3-E66E-48A4-9185-19FC8671F2ED}" type="datetimeFigureOut">
              <a:rPr lang="en-US" smtClean="0"/>
              <a:t>9/17/2018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85B41BB3-E66E-48A4-9185-19FC8671F2ED}" type="datetimeFigureOut">
              <a:rPr lang="en-US" smtClean="0"/>
              <a:t>9/17/2018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5B41BB3-E66E-48A4-9185-19FC8671F2ED}" type="datetimeFigureOut">
              <a:rPr lang="en-US" smtClean="0"/>
              <a:t>9/17/2018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5B41BB3-E66E-48A4-9185-19FC8671F2ED}" type="datetimeFigureOut">
              <a:rPr lang="en-US" smtClean="0"/>
              <a:t>9/17/2018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2200" b="1"/>
            </a:lvl1pPr>
          </a:lstStyle>
          <a:p>
            <a:r>
              <a:rPr lang="en-US"/>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85B41BB3-E66E-48A4-9185-19FC8671F2ED}" type="datetimeFigureOut">
              <a:rPr lang="en-US" smtClean="0"/>
              <a:t>9/17/2018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3E1D446-9A04-4CFA-96F8-165AD17F0237}" type="slidenum">
              <a:rPr lang="en-US" smtClean="0"/>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2200" b="1">
                <a:ln>
                  <a:noFill/>
                </a:ln>
                <a:solidFill>
                  <a:schemeClr val="tx2"/>
                </a:solidFill>
              </a:defRPr>
            </a:lvl1pPr>
          </a:lstStyle>
          <a:p>
            <a:r>
              <a:rPr lang="en-US"/>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Date Placeholder 7"/>
          <p:cNvSpPr>
            <a:spLocks noGrp="1"/>
          </p:cNvSpPr>
          <p:nvPr>
            <p:ph type="dt" sz="half" idx="10"/>
          </p:nvPr>
        </p:nvSpPr>
        <p:spPr/>
        <p:txBody>
          <a:bodyPr/>
          <a:lstStyle/>
          <a:p>
            <a:fld id="{85B41BB3-E66E-48A4-9185-19FC8671F2ED}" type="datetimeFigureOut">
              <a:rPr lang="en-US" smtClean="0"/>
              <a:t>9/17/2018</a:t>
            </a:fld>
            <a:endParaRPr lang="en-US"/>
          </a:p>
        </p:txBody>
      </p:sp>
      <p:sp>
        <p:nvSpPr>
          <p:cNvPr id="9" name="Slide Number Placeholder 8"/>
          <p:cNvSpPr>
            <a:spLocks noGrp="1"/>
          </p:cNvSpPr>
          <p:nvPr>
            <p:ph type="sldNum" sz="quarter" idx="11"/>
          </p:nvPr>
        </p:nvSpPr>
        <p:spPr/>
        <p:txBody>
          <a:bodyPr/>
          <a:lstStyle/>
          <a:p>
            <a:fld id="{73E1D446-9A04-4CFA-96F8-165AD17F0237}" type="slidenum">
              <a:rPr lang="en-US" smtClean="0"/>
              <a:t>‹#›</a:t>
            </a:fld>
            <a:endParaRPr lang="en-US"/>
          </a:p>
        </p:txBody>
      </p:sp>
      <p:sp>
        <p:nvSpPr>
          <p:cNvPr id="10" name="Footer Placeholder 9"/>
          <p:cNvSpPr>
            <a:spLocks noGrp="1"/>
          </p:cNvSpPr>
          <p:nvPr>
            <p:ph type="ftr" sz="quarter" idx="12"/>
          </p:nvPr>
        </p:nvSpPr>
        <p:spPr/>
        <p:txBody>
          <a:bodyPr/>
          <a:lstStyle/>
          <a:p>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85B41BB3-E66E-48A4-9185-19FC8671F2ED}" type="datetimeFigureOut">
              <a:rPr lang="en-US" smtClean="0"/>
              <a:t>9/17/2018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85B41BB3-E66E-48A4-9185-19FC8671F2ED}" type="datetimeFigureOut">
              <a:rPr lang="en-US" smtClean="0"/>
              <a:t>9/17/2018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3E1D446-9A04-4CFA-96F8-165AD17F0237}" type="slidenum">
              <a:rPr lang="en-US" smtClean="0"/>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73E1D446-9A04-4CFA-96F8-165AD17F0237}" type="slidenum">
              <a:rPr lang="en-US" smtClean="0"/>
              <a:t>‹#›</a:t>
            </a:fld>
            <a:endParaRPr lang="en-US"/>
          </a:p>
        </p:txBody>
      </p:sp>
      <p:sp>
        <p:nvSpPr>
          <p:cNvPr id="5" name="Footer Placeholder 4"/>
          <p:cNvSpPr>
            <a:spLocks noGrp="1"/>
          </p:cNvSpPr>
          <p:nvPr>
            <p:ph type="ftr" sz="quarter" idx="3"/>
          </p:nvPr>
        </p:nvSpPr>
        <p:spPr>
          <a:xfrm rot="16200000">
            <a:off x="10510428" y="3987800"/>
            <a:ext cx="2367281" cy="487680"/>
          </a:xfrm>
          <a:prstGeom prst="rect">
            <a:avLst/>
          </a:prstGeom>
        </p:spPr>
        <p:txBody>
          <a:bodyPr vert="horz" lIns="91440" tIns="45720" rIns="91440" bIns="45720" rtlCol="0" anchor="ctr"/>
          <a:lstStyle>
            <a:lvl1pPr algn="r">
              <a:defRPr sz="1200">
                <a:solidFill>
                  <a:schemeClr val="bg2"/>
                </a:solidFill>
              </a:defRPr>
            </a:lvl1pPr>
          </a:lstStyle>
          <a:p>
            <a:endParaRPr lang="en-US"/>
          </a:p>
        </p:txBody>
      </p:sp>
      <p:sp>
        <p:nvSpPr>
          <p:cNvPr id="4" name="Date Placeholder 3"/>
          <p:cNvSpPr>
            <a:spLocks noGrp="1"/>
          </p:cNvSpPr>
          <p:nvPr>
            <p:ph type="dt" sz="half" idx="2"/>
          </p:nvPr>
        </p:nvSpPr>
        <p:spPr>
          <a:xfrm rot="16200000">
            <a:off x="10474869" y="1584960"/>
            <a:ext cx="2438399" cy="487680"/>
          </a:xfrm>
          <a:prstGeom prst="rect">
            <a:avLst/>
          </a:prstGeom>
        </p:spPr>
        <p:txBody>
          <a:bodyPr vert="horz" lIns="91440" tIns="45720" rIns="91440" bIns="45720" rtlCol="0" anchor="ctr"/>
          <a:lstStyle>
            <a:lvl1pPr algn="l">
              <a:defRPr sz="1200">
                <a:solidFill>
                  <a:schemeClr val="bg2"/>
                </a:solidFill>
              </a:defRPr>
            </a:lvl1pPr>
          </a:lstStyle>
          <a:p>
            <a:fld id="{85B41BB3-E66E-48A4-9185-19FC8671F2ED}" type="datetimeFigureOut">
              <a:rPr lang="en-US" smtClean="0"/>
              <a:t>9/17/2018</a:t>
            </a:fld>
            <a:endParaRPr lang="en-US"/>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a:t>Wisconsin Heart </a:t>
            </a:r>
            <a:r>
              <a:rPr lang="en-US" dirty="0"/>
              <a:t>Health Community of Practice</a:t>
            </a:r>
          </a:p>
        </p:txBody>
      </p:sp>
      <p:sp>
        <p:nvSpPr>
          <p:cNvPr id="3" name="Subtitle 2"/>
          <p:cNvSpPr>
            <a:spLocks noGrp="1"/>
          </p:cNvSpPr>
          <p:nvPr>
            <p:ph type="subTitle" idx="1"/>
          </p:nvPr>
        </p:nvSpPr>
        <p:spPr/>
        <p:txBody>
          <a:bodyPr>
            <a:normAutofit fontScale="77500" lnSpcReduction="20000"/>
          </a:bodyPr>
          <a:lstStyle/>
          <a:p>
            <a:r>
              <a:rPr lang="en-US" dirty="0"/>
              <a:t>Charter Feedback Session</a:t>
            </a:r>
          </a:p>
          <a:p>
            <a:endParaRPr lang="en-US" dirty="0"/>
          </a:p>
          <a:p>
            <a:r>
              <a:rPr lang="en-US" dirty="0"/>
              <a:t>Ashley Green – MetaStar</a:t>
            </a:r>
          </a:p>
          <a:p>
            <a:r>
              <a:rPr lang="en-US" dirty="0"/>
              <a:t>agreen@metastar.com</a:t>
            </a:r>
          </a:p>
        </p:txBody>
      </p:sp>
    </p:spTree>
    <p:extLst>
      <p:ext uri="{BB962C8B-B14F-4D97-AF65-F5344CB8AC3E}">
        <p14:creationId xmlns:p14="http://schemas.microsoft.com/office/powerpoint/2010/main" val="422124966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Agenda</a:t>
            </a:r>
          </a:p>
        </p:txBody>
      </p:sp>
      <p:sp>
        <p:nvSpPr>
          <p:cNvPr id="3" name="Content Placeholder 2"/>
          <p:cNvSpPr>
            <a:spLocks noGrp="1"/>
          </p:cNvSpPr>
          <p:nvPr>
            <p:ph idx="1"/>
          </p:nvPr>
        </p:nvSpPr>
        <p:spPr/>
        <p:txBody>
          <a:bodyPr>
            <a:normAutofit/>
          </a:bodyPr>
          <a:lstStyle/>
          <a:p>
            <a:r>
              <a:rPr lang="en-US" dirty="0"/>
              <a:t>Assumptions and Expectations for Call</a:t>
            </a:r>
          </a:p>
          <a:p>
            <a:r>
              <a:rPr lang="en-US" dirty="0"/>
              <a:t>CoP Context and Overview</a:t>
            </a:r>
          </a:p>
          <a:p>
            <a:r>
              <a:rPr lang="en-US" dirty="0"/>
              <a:t>CoP Charter Items to Review:</a:t>
            </a:r>
          </a:p>
          <a:p>
            <a:pPr lvl="1"/>
            <a:r>
              <a:rPr lang="en-US" dirty="0"/>
              <a:t>Name</a:t>
            </a:r>
          </a:p>
          <a:p>
            <a:pPr lvl="1"/>
            <a:r>
              <a:rPr lang="en-US" dirty="0"/>
              <a:t>Vision</a:t>
            </a:r>
          </a:p>
          <a:p>
            <a:pPr lvl="1"/>
            <a:r>
              <a:rPr lang="en-US" dirty="0"/>
              <a:t>Mission</a:t>
            </a:r>
          </a:p>
          <a:p>
            <a:pPr lvl="1"/>
            <a:r>
              <a:rPr lang="en-US" dirty="0"/>
              <a:t>Goals (vs Priorities)</a:t>
            </a:r>
          </a:p>
          <a:p>
            <a:pPr lvl="1"/>
            <a:r>
              <a:rPr lang="en-US" dirty="0"/>
              <a:t>CoP Structure</a:t>
            </a:r>
          </a:p>
          <a:p>
            <a:r>
              <a:rPr lang="en-US" dirty="0"/>
              <a:t>Next Steps</a:t>
            </a:r>
          </a:p>
        </p:txBody>
      </p:sp>
    </p:spTree>
    <p:extLst>
      <p:ext uri="{BB962C8B-B14F-4D97-AF65-F5344CB8AC3E}">
        <p14:creationId xmlns:p14="http://schemas.microsoft.com/office/powerpoint/2010/main" val="154218922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Assumptions and Expectations</a:t>
            </a:r>
          </a:p>
        </p:txBody>
      </p:sp>
      <p:sp>
        <p:nvSpPr>
          <p:cNvPr id="3" name="Content Placeholder 2"/>
          <p:cNvSpPr>
            <a:spLocks noGrp="1"/>
          </p:cNvSpPr>
          <p:nvPr>
            <p:ph idx="1"/>
          </p:nvPr>
        </p:nvSpPr>
        <p:spPr/>
        <p:txBody>
          <a:bodyPr/>
          <a:lstStyle/>
          <a:p>
            <a:r>
              <a:rPr lang="en-US" dirty="0"/>
              <a:t>Feedback may continue outside this call – so consider this a preview as well</a:t>
            </a:r>
          </a:p>
          <a:p>
            <a:r>
              <a:rPr lang="en-US" dirty="0"/>
              <a:t>Verbal and chat are welcome</a:t>
            </a:r>
          </a:p>
          <a:p>
            <a:r>
              <a:rPr lang="en-US" dirty="0"/>
              <a:t>Focus is the charter only (not yet priorities/commitments)</a:t>
            </a:r>
          </a:p>
          <a:p>
            <a:r>
              <a:rPr lang="en-US" dirty="0"/>
              <a:t>No word-</a:t>
            </a:r>
            <a:r>
              <a:rPr lang="en-US" dirty="0" err="1"/>
              <a:t>smithing</a:t>
            </a:r>
            <a:r>
              <a:rPr lang="en-US" dirty="0"/>
              <a:t> today (these are drafts)</a:t>
            </a:r>
          </a:p>
          <a:p>
            <a:r>
              <a:rPr lang="en-US" dirty="0"/>
              <a:t>Majority consensus on charter is the goal – can’t guarantee inclusion of all feedback</a:t>
            </a:r>
          </a:p>
          <a:p>
            <a:r>
              <a:rPr lang="en-US" dirty="0"/>
              <a:t>After both calls, we may do additional polling</a:t>
            </a:r>
          </a:p>
          <a:p>
            <a:endParaRPr lang="en-US" dirty="0"/>
          </a:p>
          <a:p>
            <a:endParaRPr lang="en-US" dirty="0"/>
          </a:p>
          <a:p>
            <a:endParaRPr lang="en-US" dirty="0"/>
          </a:p>
        </p:txBody>
      </p:sp>
    </p:spTree>
    <p:extLst>
      <p:ext uri="{BB962C8B-B14F-4D97-AF65-F5344CB8AC3E}">
        <p14:creationId xmlns:p14="http://schemas.microsoft.com/office/powerpoint/2010/main" val="121749208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Context and Overview</a:t>
            </a:r>
          </a:p>
        </p:txBody>
      </p:sp>
      <p:sp>
        <p:nvSpPr>
          <p:cNvPr id="3" name="Content Placeholder 2"/>
          <p:cNvSpPr>
            <a:spLocks noGrp="1"/>
          </p:cNvSpPr>
          <p:nvPr>
            <p:ph idx="1"/>
          </p:nvPr>
        </p:nvSpPr>
        <p:spPr>
          <a:xfrm>
            <a:off x="838200" y="1367248"/>
            <a:ext cx="10515600" cy="5294811"/>
          </a:xfrm>
        </p:spPr>
        <p:txBody>
          <a:bodyPr>
            <a:normAutofit lnSpcReduction="10000"/>
          </a:bodyPr>
          <a:lstStyle/>
          <a:p>
            <a:r>
              <a:rPr lang="en-US" dirty="0"/>
              <a:t>May 30 HTN Symposium</a:t>
            </a:r>
          </a:p>
          <a:p>
            <a:r>
              <a:rPr lang="en-US" dirty="0"/>
              <a:t>Sponsored by DHS via CDC 1815</a:t>
            </a:r>
          </a:p>
          <a:p>
            <a:r>
              <a:rPr lang="en-US" dirty="0"/>
              <a:t>Charter based on vetted CDC template</a:t>
            </a:r>
          </a:p>
          <a:p>
            <a:r>
              <a:rPr lang="en-US" dirty="0"/>
              <a:t>Overview:</a:t>
            </a:r>
          </a:p>
          <a:p>
            <a:pPr marL="0" indent="0">
              <a:buNone/>
            </a:pPr>
            <a:r>
              <a:rPr lang="en-US" dirty="0"/>
              <a:t>“A Community of Practice (CoP) represents a group of professionals, informally bound to one another through exposure to a common class of problems and common pursuit of solutions.  Communities of Practice are a way of developing social capital, nurturing new knowledge, stimulating innovation, and sharing knowledge.  Communities of practice knit people together with peers and their outputs can include best practice sharing and implementation, guidelines, knowledge repositories, technical problem and solution discussions, working papers, and strategies.  Over the lifetime of the CoP the collective focus may shift and different initiatives may emerge as the membership of the community evolves and engages with shifting priorities. This evolution over time is natural, yet the members of the community continue throughout to recognize one another as partners committed to shared goals that unify their collective direction.”</a:t>
            </a:r>
          </a:p>
          <a:p>
            <a:endParaRPr lang="en-US" dirty="0"/>
          </a:p>
        </p:txBody>
      </p:sp>
    </p:spTree>
    <p:extLst>
      <p:ext uri="{BB962C8B-B14F-4D97-AF65-F5344CB8AC3E}">
        <p14:creationId xmlns:p14="http://schemas.microsoft.com/office/powerpoint/2010/main" val="393112046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Name</a:t>
            </a:r>
          </a:p>
        </p:txBody>
      </p:sp>
      <p:sp>
        <p:nvSpPr>
          <p:cNvPr id="3" name="Content Placeholder 2"/>
          <p:cNvSpPr>
            <a:spLocks noGrp="1"/>
          </p:cNvSpPr>
          <p:nvPr>
            <p:ph idx="1"/>
          </p:nvPr>
        </p:nvSpPr>
        <p:spPr/>
        <p:txBody>
          <a:bodyPr/>
          <a:lstStyle/>
          <a:p>
            <a:pPr marL="0" indent="0">
              <a:buNone/>
            </a:pPr>
            <a:r>
              <a:rPr lang="en-US" dirty="0"/>
              <a:t>Wisconsin </a:t>
            </a:r>
            <a:r>
              <a:rPr lang="en-US" i="1" dirty="0">
                <a:solidFill>
                  <a:srgbClr val="FF0000"/>
                </a:solidFill>
              </a:rPr>
              <a:t>Heart Health </a:t>
            </a:r>
            <a:r>
              <a:rPr lang="en-US" dirty="0"/>
              <a:t>Community of Practice</a:t>
            </a:r>
          </a:p>
        </p:txBody>
      </p:sp>
    </p:spTree>
    <p:extLst>
      <p:ext uri="{BB962C8B-B14F-4D97-AF65-F5344CB8AC3E}">
        <p14:creationId xmlns:p14="http://schemas.microsoft.com/office/powerpoint/2010/main" val="269533824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Vision</a:t>
            </a:r>
          </a:p>
        </p:txBody>
      </p:sp>
      <p:sp>
        <p:nvSpPr>
          <p:cNvPr id="3" name="Content Placeholder 2"/>
          <p:cNvSpPr>
            <a:spLocks noGrp="1"/>
          </p:cNvSpPr>
          <p:nvPr>
            <p:ph idx="1"/>
          </p:nvPr>
        </p:nvSpPr>
        <p:spPr/>
        <p:txBody>
          <a:bodyPr/>
          <a:lstStyle/>
          <a:p>
            <a:pPr marL="0" indent="0">
              <a:buNone/>
            </a:pPr>
            <a:r>
              <a:rPr lang="en-US" dirty="0"/>
              <a:t>Wisconsinites living better with healthy hearts</a:t>
            </a:r>
          </a:p>
        </p:txBody>
      </p:sp>
    </p:spTree>
    <p:extLst>
      <p:ext uri="{BB962C8B-B14F-4D97-AF65-F5344CB8AC3E}">
        <p14:creationId xmlns:p14="http://schemas.microsoft.com/office/powerpoint/2010/main" val="152189082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Mission</a:t>
            </a:r>
          </a:p>
        </p:txBody>
      </p:sp>
      <p:sp>
        <p:nvSpPr>
          <p:cNvPr id="3" name="Content Placeholder 2"/>
          <p:cNvSpPr>
            <a:spLocks noGrp="1"/>
          </p:cNvSpPr>
          <p:nvPr>
            <p:ph idx="1"/>
          </p:nvPr>
        </p:nvSpPr>
        <p:spPr/>
        <p:txBody>
          <a:bodyPr/>
          <a:lstStyle/>
          <a:p>
            <a:pPr marL="0" indent="0">
              <a:buNone/>
            </a:pPr>
            <a:r>
              <a:rPr lang="en-US" dirty="0"/>
              <a:t>To improve cardiac health related outcomes across Wisconsin—especially a reduction in hypertension—through the advancement of best practices, establishment of strong organizational relationships, and the mutual activities of community of practice members.</a:t>
            </a:r>
          </a:p>
          <a:p>
            <a:pPr marL="0" indent="0">
              <a:buNone/>
            </a:pPr>
            <a:endParaRPr lang="en-US" dirty="0"/>
          </a:p>
        </p:txBody>
      </p:sp>
    </p:spTree>
    <p:extLst>
      <p:ext uri="{BB962C8B-B14F-4D97-AF65-F5344CB8AC3E}">
        <p14:creationId xmlns:p14="http://schemas.microsoft.com/office/powerpoint/2010/main" val="143126188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Goals (vs Priorities) – Section 4.3</a:t>
            </a:r>
          </a:p>
        </p:txBody>
      </p:sp>
      <p:sp>
        <p:nvSpPr>
          <p:cNvPr id="3" name="Content Placeholder 2"/>
          <p:cNvSpPr>
            <a:spLocks noGrp="1"/>
          </p:cNvSpPr>
          <p:nvPr>
            <p:ph idx="1"/>
          </p:nvPr>
        </p:nvSpPr>
        <p:spPr>
          <a:xfrm>
            <a:off x="838200" y="1419497"/>
            <a:ext cx="10515600" cy="5233852"/>
          </a:xfrm>
        </p:spPr>
        <p:txBody>
          <a:bodyPr>
            <a:normAutofit fontScale="85000" lnSpcReduction="10000"/>
          </a:bodyPr>
          <a:lstStyle/>
          <a:p>
            <a:pPr marL="0" indent="0">
              <a:buNone/>
            </a:pPr>
            <a:r>
              <a:rPr lang="en-US" dirty="0"/>
              <a:t>“The goals of the Wisconsin Heart Health Community of Practice are intended as the larger collective aims of its members rather than the specific priorities or activities of the CoP which may change over time (and which are listed elsewhere).  These continuing aims are as follows:</a:t>
            </a:r>
          </a:p>
          <a:p>
            <a:pPr marL="0" indent="0">
              <a:buNone/>
            </a:pPr>
            <a:endParaRPr lang="en-US" sz="4000" dirty="0"/>
          </a:p>
          <a:p>
            <a:pPr lvl="1"/>
            <a:r>
              <a:rPr lang="en-US" dirty="0"/>
              <a:t>Improve cardiac health outcomes across Wisconsin—with special emphasis on the reduction of hypertension </a:t>
            </a:r>
            <a:endParaRPr lang="en-US" sz="3600" dirty="0"/>
          </a:p>
          <a:p>
            <a:pPr lvl="1"/>
            <a:r>
              <a:rPr lang="en-US" dirty="0"/>
              <a:t>Advance health equity in all Wisconsin communities, especially where disparities of care continue to persist </a:t>
            </a:r>
            <a:endParaRPr lang="en-US" sz="3600" dirty="0"/>
          </a:p>
          <a:p>
            <a:pPr lvl="1"/>
            <a:r>
              <a:rPr lang="en-US" dirty="0"/>
              <a:t>Facilitate the active implementation and continuous improvement of best practices in healthcare organizations and communities (increasing community-clinical links) wherever feasible and within targeted areas</a:t>
            </a:r>
            <a:endParaRPr lang="en-US" sz="3600" dirty="0"/>
          </a:p>
          <a:p>
            <a:pPr lvl="1"/>
            <a:r>
              <a:rPr lang="en-US" dirty="0"/>
              <a:t>Track and monitor the impact of best practices and initiatives in order to identify, develop, support, and/or disseminate those that lead to improved health outcomes</a:t>
            </a:r>
            <a:endParaRPr lang="en-US" sz="3600" dirty="0"/>
          </a:p>
          <a:p>
            <a:pPr lvl="1"/>
            <a:r>
              <a:rPr lang="en-US" dirty="0"/>
              <a:t>Increase mutual assistance and collaboration among CoP members on heart health related projects, campaigns, and initiatives</a:t>
            </a:r>
            <a:endParaRPr lang="en-US" sz="3600" dirty="0"/>
          </a:p>
          <a:p>
            <a:pPr lvl="1"/>
            <a:r>
              <a:rPr lang="en-US" dirty="0"/>
              <a:t>Explore collaboration points with public health partners and other stakeholders outside of cardiac health and within targeted areas</a:t>
            </a:r>
            <a:endParaRPr lang="en-US" sz="3600" dirty="0"/>
          </a:p>
          <a:p>
            <a:pPr lvl="1"/>
            <a:r>
              <a:rPr lang="en-US" dirty="0"/>
              <a:t>Identify unrecognized pockets of related projects across public health and share work openly with those projects”</a:t>
            </a:r>
            <a:endParaRPr lang="en-US" sz="3600" dirty="0"/>
          </a:p>
        </p:txBody>
      </p:sp>
    </p:spTree>
    <p:extLst>
      <p:ext uri="{BB962C8B-B14F-4D97-AF65-F5344CB8AC3E}">
        <p14:creationId xmlns:p14="http://schemas.microsoft.com/office/powerpoint/2010/main" val="32715958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CoP Structure</a:t>
            </a:r>
          </a:p>
        </p:txBody>
      </p:sp>
      <p:sp>
        <p:nvSpPr>
          <p:cNvPr id="3" name="Content Placeholder 2"/>
          <p:cNvSpPr>
            <a:spLocks noGrp="1"/>
          </p:cNvSpPr>
          <p:nvPr>
            <p:ph idx="1"/>
          </p:nvPr>
        </p:nvSpPr>
        <p:spPr/>
        <p:txBody>
          <a:bodyPr/>
          <a:lstStyle/>
          <a:p>
            <a:r>
              <a:rPr lang="en-US" dirty="0"/>
              <a:t>Larger community</a:t>
            </a:r>
          </a:p>
          <a:p>
            <a:r>
              <a:rPr lang="en-US" dirty="0"/>
              <a:t>Affinity groups</a:t>
            </a:r>
          </a:p>
          <a:p>
            <a:pPr lvl="1"/>
            <a:r>
              <a:rPr lang="en-US" dirty="0"/>
              <a:t>May organize according to profession or priority for example</a:t>
            </a:r>
          </a:p>
        </p:txBody>
      </p:sp>
    </p:spTree>
    <p:extLst>
      <p:ext uri="{BB962C8B-B14F-4D97-AF65-F5344CB8AC3E}">
        <p14:creationId xmlns:p14="http://schemas.microsoft.com/office/powerpoint/2010/main" val="174609209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Next Steps</a:t>
            </a:r>
          </a:p>
        </p:txBody>
      </p:sp>
      <p:sp>
        <p:nvSpPr>
          <p:cNvPr id="3" name="Content Placeholder 2"/>
          <p:cNvSpPr>
            <a:spLocks noGrp="1"/>
          </p:cNvSpPr>
          <p:nvPr>
            <p:ph idx="1"/>
          </p:nvPr>
        </p:nvSpPr>
        <p:spPr/>
        <p:txBody>
          <a:bodyPr/>
          <a:lstStyle/>
          <a:p>
            <a:r>
              <a:rPr lang="en-US" dirty="0"/>
              <a:t>Summarize feedback from both calls</a:t>
            </a:r>
          </a:p>
          <a:p>
            <a:r>
              <a:rPr lang="en-US" dirty="0"/>
              <a:t>Additional polling possible</a:t>
            </a:r>
          </a:p>
          <a:p>
            <a:r>
              <a:rPr lang="en-US" dirty="0"/>
              <a:t>Final Charter will be released for members to endorse October/November</a:t>
            </a:r>
          </a:p>
          <a:p>
            <a:r>
              <a:rPr lang="en-US" dirty="0"/>
              <a:t>Schedule of other working calls in October/November</a:t>
            </a:r>
          </a:p>
          <a:p>
            <a:r>
              <a:rPr lang="en-US" dirty="0"/>
              <a:t>Invitations to Heart Disease and Stroke Alliance meetings and calls</a:t>
            </a:r>
          </a:p>
        </p:txBody>
      </p:sp>
    </p:spTree>
    <p:extLst>
      <p:ext uri="{BB962C8B-B14F-4D97-AF65-F5344CB8AC3E}">
        <p14:creationId xmlns:p14="http://schemas.microsoft.com/office/powerpoint/2010/main" val="892009758"/>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Clarity">
      <a:dk1>
        <a:srgbClr val="292934"/>
      </a:dk1>
      <a:lt1>
        <a:srgbClr val="FFFFFF"/>
      </a:lt1>
      <a:dk2>
        <a:srgbClr val="D2533C"/>
      </a:dk2>
      <a:lt2>
        <a:srgbClr val="F3F2DC"/>
      </a:lt2>
      <a:accent1>
        <a:srgbClr val="93A299"/>
      </a:accent1>
      <a:accent2>
        <a:srgbClr val="AD8F67"/>
      </a:accent2>
      <a:accent3>
        <a:srgbClr val="726056"/>
      </a:accent3>
      <a:accent4>
        <a:srgbClr val="4C5A6A"/>
      </a:accent4>
      <a:accent5>
        <a:srgbClr val="808DA0"/>
      </a:accent5>
      <a:accent6>
        <a:srgbClr val="79463D"/>
      </a:accent6>
      <a:hlink>
        <a:srgbClr val="0000FF"/>
      </a:hlink>
      <a:folHlink>
        <a:srgbClr val="800080"/>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Adjacency</Template>
  <TotalTime>57</TotalTime>
  <Words>590</Words>
  <Application>Microsoft Office PowerPoint</Application>
  <PresentationFormat>Widescreen</PresentationFormat>
  <Paragraphs>55</Paragraphs>
  <Slides>10</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10</vt:i4>
      </vt:variant>
    </vt:vector>
  </HeadingPairs>
  <TitlesOfParts>
    <vt:vector size="14" baseType="lpstr">
      <vt:lpstr>Arial</vt:lpstr>
      <vt:lpstr>Calibri</vt:lpstr>
      <vt:lpstr>Cambria</vt:lpstr>
      <vt:lpstr>Adjacency</vt:lpstr>
      <vt:lpstr>Wisconsin Heart Health Community of Practice</vt:lpstr>
      <vt:lpstr>Agenda</vt:lpstr>
      <vt:lpstr>Assumptions and Expectations</vt:lpstr>
      <vt:lpstr>Context and Overview</vt:lpstr>
      <vt:lpstr>Name</vt:lpstr>
      <vt:lpstr>Vision</vt:lpstr>
      <vt:lpstr>Mission</vt:lpstr>
      <vt:lpstr>Goals (vs Priorities) – Section 4.3</vt:lpstr>
      <vt:lpstr>CoP Structure</vt:lpstr>
      <vt:lpstr>Next Steps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Wisconsin Hearth Health Community of Practice</dc:title>
  <dc:creator>Ashley Green</dc:creator>
  <cp:lastModifiedBy>Allison Champion</cp:lastModifiedBy>
  <cp:revision>10</cp:revision>
  <dcterms:created xsi:type="dcterms:W3CDTF">2018-09-14T18:24:16Z</dcterms:created>
  <dcterms:modified xsi:type="dcterms:W3CDTF">2018-09-17T21:21:40Z</dcterms:modified>
</cp:coreProperties>
</file>