
<file path=[Content_Types].xml><?xml version="1.0" encoding="utf-8"?>
<Types xmlns="http://schemas.openxmlformats.org/package/2006/content-types">
  <Default Extension="jpeg" ContentType="image/jpeg"/>
  <Default Extension="jpg" ContentType="image/jpeg"/>
  <Default Extension="m4a" ContentType="audio/mp4"/>
  <Default Extension="png" ContentType="image/png"/>
  <Default Extension="rels" ContentType="application/vnd.openxmlformats-package.relationships+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ppt/charts/chart1.xml" ContentType="application/vnd.openxmlformats-officedocument.drawingml.chart+xml"/>
  <Override PartName="/ppt/charts/chart2.xml" ContentType="application/vnd.openxmlformats-officedocument.drawingml.chart+xml"/>
  <Override PartName="/ppt/charts/chart3.xml" ContentType="application/vnd.openxmlformats-officedocument.drawingml.chart+xml"/>
  <Override PartName="/ppt/notesSlides/notesSlide1.xml" ContentType="application/vnd.openxmlformats-officedocument.presentationml.notesSlide+xml"/>
  <Override PartName="/ppt/charts/chart4.xml" ContentType="application/vnd.openxmlformats-officedocument.drawingml.chart+xml"/>
  <Override PartName="/ppt/charts/chart5.xml" ContentType="application/vnd.openxmlformats-officedocument.drawingml.chart+xml"/>
  <Override PartName="/ppt/charts/chart6.xml" ContentType="application/vnd.openxmlformats-officedocument.drawingml.char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Lst>
  <p:notesMasterIdLst>
    <p:notesMasterId r:id="rId20"/>
  </p:notesMasterIdLst>
  <p:sldIdLst>
    <p:sldId id="281" r:id="rId2"/>
    <p:sldId id="266" r:id="rId3"/>
    <p:sldId id="267" r:id="rId4"/>
    <p:sldId id="268" r:id="rId5"/>
    <p:sldId id="269" r:id="rId6"/>
    <p:sldId id="271" r:id="rId7"/>
    <p:sldId id="263" r:id="rId8"/>
    <p:sldId id="264" r:id="rId9"/>
    <p:sldId id="280" r:id="rId10"/>
    <p:sldId id="275" r:id="rId11"/>
    <p:sldId id="276" r:id="rId12"/>
    <p:sldId id="277" r:id="rId13"/>
    <p:sldId id="278" r:id="rId14"/>
    <p:sldId id="279" r:id="rId15"/>
    <p:sldId id="261" r:id="rId16"/>
    <p:sldId id="265" r:id="rId17"/>
    <p:sldId id="270" r:id="rId18"/>
    <p:sldId id="272" r:id="rId19"/>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66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789" autoAdjust="0"/>
    <p:restoredTop sz="94626"/>
  </p:normalViewPr>
  <p:slideViewPr>
    <p:cSldViewPr snapToGrid="0" snapToObjects="1">
      <p:cViewPr varScale="1">
        <p:scale>
          <a:sx n="82" d="100"/>
          <a:sy n="82" d="100"/>
        </p:scale>
        <p:origin x="1469" y="62"/>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s>
</file>

<file path=ppt/charts/_rels/chart1.xml.rels><?xml version="1.0" encoding="UTF-8" standalone="yes"?>
<Relationships xmlns="http://schemas.openxmlformats.org/package/2006/relationships"><Relationship Id="rId1" Type="http://schemas.openxmlformats.org/officeDocument/2006/relationships/package" Target="../embeddings/Microsoft_Excel_Worksheet.xlsx"/></Relationships>
</file>

<file path=ppt/charts/_rels/chart2.xml.rels><?xml version="1.0" encoding="UTF-8" standalone="yes"?>
<Relationships xmlns="http://schemas.openxmlformats.org/package/2006/relationships"><Relationship Id="rId1" Type="http://schemas.openxmlformats.org/officeDocument/2006/relationships/package" Target="../embeddings/Microsoft_Excel_Worksheet1.xlsx"/></Relationships>
</file>

<file path=ppt/charts/_rels/chart3.xml.rels><?xml version="1.0" encoding="UTF-8" standalone="yes"?>
<Relationships xmlns="http://schemas.openxmlformats.org/package/2006/relationships"><Relationship Id="rId1" Type="http://schemas.openxmlformats.org/officeDocument/2006/relationships/package" Target="../embeddings/Microsoft_Excel_Worksheet2.xlsx"/></Relationships>
</file>

<file path=ppt/charts/_rels/chart4.xml.rels><?xml version="1.0" encoding="UTF-8" standalone="yes"?>
<Relationships xmlns="http://schemas.openxmlformats.org/package/2006/relationships"><Relationship Id="rId1" Type="http://schemas.openxmlformats.org/officeDocument/2006/relationships/package" Target="../embeddings/Microsoft_Excel_Worksheet3.xlsx"/></Relationships>
</file>

<file path=ppt/charts/_rels/chart5.xml.rels><?xml version="1.0" encoding="UTF-8" standalone="yes"?>
<Relationships xmlns="http://schemas.openxmlformats.org/package/2006/relationships"><Relationship Id="rId1" Type="http://schemas.openxmlformats.org/officeDocument/2006/relationships/package" Target="../embeddings/Microsoft_Excel_Worksheet4.xlsx"/></Relationships>
</file>

<file path=ppt/charts/_rels/chart6.xml.rels><?xml version="1.0" encoding="UTF-8" standalone="yes"?>
<Relationships xmlns="http://schemas.openxmlformats.org/package/2006/relationships"><Relationship Id="rId1" Type="http://schemas.openxmlformats.org/officeDocument/2006/relationships/package" Target="../embeddings/Microsoft_Excel_Worksheet5.xlsx"/></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a:lstStyle/>
          <a:p>
            <a:pPr>
              <a:defRPr/>
            </a:pPr>
            <a:r>
              <a:rPr lang="en-US" dirty="0"/>
              <a:t>All Regions  n = 213</a:t>
            </a:r>
          </a:p>
        </c:rich>
      </c:tx>
      <c:overlay val="0"/>
    </c:title>
    <c:autoTitleDeleted val="0"/>
    <c:plotArea>
      <c:layout/>
      <c:pieChart>
        <c:varyColors val="1"/>
        <c:ser>
          <c:idx val="0"/>
          <c:order val="0"/>
          <c:tx>
            <c:strRef>
              <c:f>Sheet1!$B$1</c:f>
              <c:strCache>
                <c:ptCount val="1"/>
                <c:pt idx="0">
                  <c:v>All Regions</c:v>
                </c:pt>
              </c:strCache>
            </c:strRef>
          </c:tx>
          <c:dLbls>
            <c:dLbl>
              <c:idx val="0"/>
              <c:layout>
                <c:manualLayout>
                  <c:x val="-4.2609076039408118E-3"/>
                  <c:y val="-2.5397782215022167E-3"/>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0-AF5E-4C8A-9354-3AAE8BD2B6A7}"/>
                </c:ext>
              </c:extLst>
            </c:dLbl>
            <c:dLbl>
              <c:idx val="1"/>
              <c:layout>
                <c:manualLayout>
                  <c:x val="3.343724244614351E-2"/>
                  <c:y val="5.1310201057403707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1-AF5E-4C8A-9354-3AAE8BD2B6A7}"/>
                </c:ext>
              </c:extLst>
            </c:dLbl>
            <c:dLbl>
              <c:idx val="2"/>
              <c:layout>
                <c:manualLayout>
                  <c:x val="6.2867866154411858E-3"/>
                  <c:y val="3.6639164123623301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2-AF5E-4C8A-9354-3AAE8BD2B6A7}"/>
                </c:ext>
              </c:extLst>
            </c:dLbl>
            <c:dLbl>
              <c:idx val="3"/>
              <c:layout>
                <c:manualLayout>
                  <c:x val="5.1393548632507891E-2"/>
                  <c:y val="-3.5268557937434851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3-AF5E-4C8A-9354-3AAE8BD2B6A7}"/>
                </c:ext>
              </c:extLst>
            </c:dLbl>
            <c:dLbl>
              <c:idx val="4"/>
              <c:layout>
                <c:manualLayout>
                  <c:x val="3.2096060456211092E-2"/>
                  <c:y val="-0.22922101244521467"/>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4-AF5E-4C8A-9354-3AAE8BD2B6A7}"/>
                </c:ext>
              </c:extLst>
            </c:dLbl>
            <c:spPr>
              <a:noFill/>
              <a:ln>
                <a:noFill/>
              </a:ln>
              <a:effectLst/>
            </c:spPr>
            <c:showLegendKey val="0"/>
            <c:showVal val="1"/>
            <c:showCatName val="0"/>
            <c:showSerName val="0"/>
            <c:showPercent val="1"/>
            <c:showBubbleSize val="0"/>
            <c:showLeaderLines val="1"/>
            <c:extLst>
              <c:ext xmlns:c15="http://schemas.microsoft.com/office/drawing/2012/chart" uri="{CE6537A1-D6FC-4f65-9D91-7224C49458BB}"/>
            </c:extLst>
          </c:dLbls>
          <c:cat>
            <c:strRef>
              <c:f>Sheet1!$A$2:$A$6</c:f>
              <c:strCache>
                <c:ptCount val="5"/>
                <c:pt idx="0">
                  <c:v>Not Safe</c:v>
                </c:pt>
                <c:pt idx="1">
                  <c:v>Some Safety Concerns</c:v>
                </c:pt>
                <c:pt idx="2">
                  <c:v>Neutral</c:v>
                </c:pt>
                <c:pt idx="3">
                  <c:v>Fairly Safe</c:v>
                </c:pt>
                <c:pt idx="4">
                  <c:v>Safe</c:v>
                </c:pt>
              </c:strCache>
            </c:strRef>
          </c:cat>
          <c:val>
            <c:numRef>
              <c:f>Sheet1!$B$2:$B$6</c:f>
              <c:numCache>
                <c:formatCode>General</c:formatCode>
                <c:ptCount val="5"/>
                <c:pt idx="0">
                  <c:v>4</c:v>
                </c:pt>
                <c:pt idx="1">
                  <c:v>39</c:v>
                </c:pt>
                <c:pt idx="2">
                  <c:v>8</c:v>
                </c:pt>
                <c:pt idx="3">
                  <c:v>86</c:v>
                </c:pt>
                <c:pt idx="4">
                  <c:v>76</c:v>
                </c:pt>
              </c:numCache>
            </c:numRef>
          </c:val>
          <c:extLst>
            <c:ext xmlns:c16="http://schemas.microsoft.com/office/drawing/2014/chart" uri="{C3380CC4-5D6E-409C-BE32-E72D297353CC}">
              <c16:uniqueId val="{00000005-AF5E-4C8A-9354-3AAE8BD2B6A7}"/>
            </c:ext>
          </c:extLst>
        </c:ser>
        <c:dLbls>
          <c:showLegendKey val="0"/>
          <c:showVal val="0"/>
          <c:showCatName val="0"/>
          <c:showSerName val="0"/>
          <c:showPercent val="0"/>
          <c:showBubbleSize val="0"/>
          <c:showLeaderLines val="1"/>
        </c:dLbls>
        <c:firstSliceAng val="0"/>
      </c:pieChart>
    </c:plotArea>
    <c:legend>
      <c:legendPos val="r"/>
      <c:overlay val="0"/>
    </c:legend>
    <c:plotVisOnly val="1"/>
    <c:dispBlanksAs val="gap"/>
    <c:showDLblsOverMax val="0"/>
  </c:chart>
  <c:txPr>
    <a:bodyPr/>
    <a:lstStyle/>
    <a:p>
      <a:pPr>
        <a:defRPr sz="1800"/>
      </a:pPr>
      <a:endParaRPr lang="en-US"/>
    </a:p>
  </c:txPr>
  <c:externalData r:id="rId1">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a:lstStyle/>
          <a:p>
            <a:pPr>
              <a:defRPr/>
            </a:pPr>
            <a:r>
              <a:rPr lang="en-US" dirty="0"/>
              <a:t>Southeastern n=98</a:t>
            </a:r>
          </a:p>
        </c:rich>
      </c:tx>
      <c:overlay val="0"/>
    </c:title>
    <c:autoTitleDeleted val="0"/>
    <c:plotArea>
      <c:layout/>
      <c:pieChart>
        <c:varyColors val="1"/>
        <c:ser>
          <c:idx val="0"/>
          <c:order val="0"/>
          <c:tx>
            <c:strRef>
              <c:f>Sheet1!$B$1</c:f>
              <c:strCache>
                <c:ptCount val="1"/>
                <c:pt idx="0">
                  <c:v>Southeastern </c:v>
                </c:pt>
              </c:strCache>
            </c:strRef>
          </c:tx>
          <c:dLbls>
            <c:dLbl>
              <c:idx val="1"/>
              <c:layout>
                <c:manualLayout>
                  <c:x val="-6.0752913132235279E-3"/>
                  <c:y val="-1.4831531226060858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0-CD63-4CF8-A651-7EDF03EAF263}"/>
                </c:ext>
              </c:extLst>
            </c:dLbl>
            <c:dLbl>
              <c:idx val="3"/>
              <c:layout>
                <c:manualLayout>
                  <c:x val="-3.7040840909379081E-3"/>
                  <c:y val="2.797071418704241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1-CD63-4CF8-A651-7EDF03EAF263}"/>
                </c:ext>
              </c:extLst>
            </c:dLbl>
            <c:dLbl>
              <c:idx val="4"/>
              <c:layout>
                <c:manualLayout>
                  <c:x val="-6.5672461232201051E-2"/>
                  <c:y val="2.0089163495711361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2-CD63-4CF8-A651-7EDF03EAF263}"/>
                </c:ext>
              </c:extLst>
            </c:dLbl>
            <c:spPr>
              <a:noFill/>
              <a:ln>
                <a:noFill/>
              </a:ln>
              <a:effectLst/>
            </c:spPr>
            <c:showLegendKey val="0"/>
            <c:showVal val="1"/>
            <c:showCatName val="0"/>
            <c:showSerName val="0"/>
            <c:showPercent val="1"/>
            <c:showBubbleSize val="0"/>
            <c:showLeaderLines val="1"/>
            <c:extLst>
              <c:ext xmlns:c15="http://schemas.microsoft.com/office/drawing/2012/chart" uri="{CE6537A1-D6FC-4f65-9D91-7224C49458BB}"/>
            </c:extLst>
          </c:dLbls>
          <c:cat>
            <c:strRef>
              <c:f>Sheet1!$A$2:$A$6</c:f>
              <c:strCache>
                <c:ptCount val="5"/>
                <c:pt idx="0">
                  <c:v>Not Safe</c:v>
                </c:pt>
                <c:pt idx="1">
                  <c:v>Some Safety Concerns</c:v>
                </c:pt>
                <c:pt idx="2">
                  <c:v>Neutral</c:v>
                </c:pt>
                <c:pt idx="3">
                  <c:v>Fairly Safe</c:v>
                </c:pt>
                <c:pt idx="4">
                  <c:v>Safe</c:v>
                </c:pt>
              </c:strCache>
            </c:strRef>
          </c:cat>
          <c:val>
            <c:numRef>
              <c:f>Sheet1!$B$2:$B$6</c:f>
              <c:numCache>
                <c:formatCode>General</c:formatCode>
                <c:ptCount val="5"/>
                <c:pt idx="0">
                  <c:v>1</c:v>
                </c:pt>
                <c:pt idx="1">
                  <c:v>13</c:v>
                </c:pt>
                <c:pt idx="2">
                  <c:v>2</c:v>
                </c:pt>
                <c:pt idx="3">
                  <c:v>50</c:v>
                </c:pt>
                <c:pt idx="4">
                  <c:v>32</c:v>
                </c:pt>
              </c:numCache>
            </c:numRef>
          </c:val>
          <c:extLst>
            <c:ext xmlns:c16="http://schemas.microsoft.com/office/drawing/2014/chart" uri="{C3380CC4-5D6E-409C-BE32-E72D297353CC}">
              <c16:uniqueId val="{00000003-CD63-4CF8-A651-7EDF03EAF263}"/>
            </c:ext>
          </c:extLst>
        </c:ser>
        <c:dLbls>
          <c:showLegendKey val="0"/>
          <c:showVal val="0"/>
          <c:showCatName val="0"/>
          <c:showSerName val="0"/>
          <c:showPercent val="0"/>
          <c:showBubbleSize val="0"/>
          <c:showLeaderLines val="1"/>
        </c:dLbls>
        <c:firstSliceAng val="0"/>
      </c:pieChart>
    </c:plotArea>
    <c:legend>
      <c:legendPos val="r"/>
      <c:overlay val="0"/>
    </c:legend>
    <c:plotVisOnly val="1"/>
    <c:dispBlanksAs val="gap"/>
    <c:showDLblsOverMax val="0"/>
  </c:chart>
  <c:txPr>
    <a:bodyPr/>
    <a:lstStyle/>
    <a:p>
      <a:pPr>
        <a:defRPr sz="1800"/>
      </a:pPr>
      <a:endParaRPr lang="en-US"/>
    </a:p>
  </c:txPr>
  <c:externalData r:id="rId1">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a:lstStyle/>
          <a:p>
            <a:pPr>
              <a:defRPr/>
            </a:pPr>
            <a:r>
              <a:rPr lang="en-US" dirty="0"/>
              <a:t>Southern n=37 </a:t>
            </a:r>
          </a:p>
        </c:rich>
      </c:tx>
      <c:overlay val="0"/>
    </c:title>
    <c:autoTitleDeleted val="0"/>
    <c:plotArea>
      <c:layout/>
      <c:pieChart>
        <c:varyColors val="1"/>
        <c:ser>
          <c:idx val="0"/>
          <c:order val="0"/>
          <c:tx>
            <c:strRef>
              <c:f>Sheet1!$B$1</c:f>
              <c:strCache>
                <c:ptCount val="1"/>
                <c:pt idx="0">
                  <c:v>Southern </c:v>
                </c:pt>
              </c:strCache>
            </c:strRef>
          </c:tx>
          <c:dLbls>
            <c:dLbl>
              <c:idx val="1"/>
              <c:layout>
                <c:manualLayout>
                  <c:x val="1.9003131854894949E-2"/>
                  <c:y val="-1.8011528463248314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0-094B-43F5-BABE-F4CBC1332504}"/>
                </c:ext>
              </c:extLst>
            </c:dLbl>
            <c:dLbl>
              <c:idx val="3"/>
              <c:layout>
                <c:manualLayout>
                  <c:x val="8.1154919040916984E-2"/>
                  <c:y val="2.2350148815130165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1-094B-43F5-BABE-F4CBC1332504}"/>
                </c:ext>
              </c:extLst>
            </c:dLbl>
            <c:dLbl>
              <c:idx val="4"/>
              <c:layout>
                <c:manualLayout>
                  <c:x val="-5.0002535914894699E-3"/>
                  <c:y val="-0.1658757487849904"/>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2-094B-43F5-BABE-F4CBC1332504}"/>
                </c:ext>
              </c:extLst>
            </c:dLbl>
            <c:spPr>
              <a:noFill/>
              <a:ln>
                <a:noFill/>
              </a:ln>
              <a:effectLst/>
            </c:spPr>
            <c:showLegendKey val="0"/>
            <c:showVal val="1"/>
            <c:showCatName val="0"/>
            <c:showSerName val="0"/>
            <c:showPercent val="1"/>
            <c:showBubbleSize val="0"/>
            <c:showLeaderLines val="1"/>
            <c:extLst>
              <c:ext xmlns:c15="http://schemas.microsoft.com/office/drawing/2012/chart" uri="{CE6537A1-D6FC-4f65-9D91-7224C49458BB}"/>
            </c:extLst>
          </c:dLbls>
          <c:cat>
            <c:strRef>
              <c:f>Sheet1!$A$2:$A$6</c:f>
              <c:strCache>
                <c:ptCount val="5"/>
                <c:pt idx="0">
                  <c:v>Not Safe</c:v>
                </c:pt>
                <c:pt idx="1">
                  <c:v>Some Safety Concerns</c:v>
                </c:pt>
                <c:pt idx="2">
                  <c:v>Neutral</c:v>
                </c:pt>
                <c:pt idx="3">
                  <c:v>Fairly Safe</c:v>
                </c:pt>
                <c:pt idx="4">
                  <c:v>Safe</c:v>
                </c:pt>
              </c:strCache>
            </c:strRef>
          </c:cat>
          <c:val>
            <c:numRef>
              <c:f>Sheet1!$B$2:$B$6</c:f>
              <c:numCache>
                <c:formatCode>General</c:formatCode>
                <c:ptCount val="5"/>
                <c:pt idx="0">
                  <c:v>0</c:v>
                </c:pt>
                <c:pt idx="1">
                  <c:v>8</c:v>
                </c:pt>
                <c:pt idx="2">
                  <c:v>0</c:v>
                </c:pt>
                <c:pt idx="3">
                  <c:v>13</c:v>
                </c:pt>
                <c:pt idx="4">
                  <c:v>16</c:v>
                </c:pt>
              </c:numCache>
            </c:numRef>
          </c:val>
          <c:extLst>
            <c:ext xmlns:c16="http://schemas.microsoft.com/office/drawing/2014/chart" uri="{C3380CC4-5D6E-409C-BE32-E72D297353CC}">
              <c16:uniqueId val="{00000003-094B-43F5-BABE-F4CBC1332504}"/>
            </c:ext>
          </c:extLst>
        </c:ser>
        <c:dLbls>
          <c:showLegendKey val="0"/>
          <c:showVal val="0"/>
          <c:showCatName val="0"/>
          <c:showSerName val="0"/>
          <c:showPercent val="0"/>
          <c:showBubbleSize val="0"/>
          <c:showLeaderLines val="1"/>
        </c:dLbls>
        <c:firstSliceAng val="0"/>
      </c:pieChart>
    </c:plotArea>
    <c:legend>
      <c:legendPos val="r"/>
      <c:overlay val="0"/>
    </c:legend>
    <c:plotVisOnly val="1"/>
    <c:dispBlanksAs val="gap"/>
    <c:showDLblsOverMax val="0"/>
  </c:chart>
  <c:txPr>
    <a:bodyPr/>
    <a:lstStyle/>
    <a:p>
      <a:pPr>
        <a:defRPr sz="1800"/>
      </a:pPr>
      <a:endParaRPr lang="en-US"/>
    </a:p>
  </c:txPr>
  <c:externalData r:id="rId1">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a:lstStyle/>
          <a:p>
            <a:pPr>
              <a:defRPr/>
            </a:pPr>
            <a:r>
              <a:rPr lang="en-US" dirty="0"/>
              <a:t>Western  </a:t>
            </a:r>
            <a:r>
              <a:rPr lang="en-US" baseline="0" dirty="0"/>
              <a:t> n=29</a:t>
            </a:r>
            <a:r>
              <a:rPr lang="en-US" dirty="0"/>
              <a:t> </a:t>
            </a:r>
          </a:p>
        </c:rich>
      </c:tx>
      <c:overlay val="0"/>
    </c:title>
    <c:autoTitleDeleted val="0"/>
    <c:plotArea>
      <c:layout/>
      <c:pieChart>
        <c:varyColors val="1"/>
        <c:ser>
          <c:idx val="0"/>
          <c:order val="0"/>
          <c:tx>
            <c:strRef>
              <c:f>Sheet1!$B$1</c:f>
              <c:strCache>
                <c:ptCount val="1"/>
                <c:pt idx="0">
                  <c:v>Western </c:v>
                </c:pt>
              </c:strCache>
            </c:strRef>
          </c:tx>
          <c:dLbls>
            <c:dLbl>
              <c:idx val="0"/>
              <c:layout>
                <c:manualLayout>
                  <c:x val="-1.0286811974590132E-2"/>
                  <c:y val="-3.6748923131020107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0-984A-4BAE-8F6A-701151E26DD0}"/>
                </c:ext>
              </c:extLst>
            </c:dLbl>
            <c:dLbl>
              <c:idx val="1"/>
              <c:layout>
                <c:manualLayout>
                  <c:x val="6.5773137053520489E-2"/>
                  <c:y val="0.12179783747127303"/>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1-984A-4BAE-8F6A-701151E26DD0}"/>
                </c:ext>
              </c:extLst>
            </c:dLbl>
            <c:dLbl>
              <c:idx val="2"/>
              <c:layout>
                <c:manualLayout>
                  <c:x val="5.0668467166241904E-2"/>
                  <c:y val="-1.3126373557372313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2-984A-4BAE-8F6A-701151E26DD0}"/>
                </c:ext>
              </c:extLst>
            </c:dLbl>
            <c:dLbl>
              <c:idx val="3"/>
              <c:layout>
                <c:manualLayout>
                  <c:x val="1.1840440234825719E-2"/>
                  <c:y val="-2.4501123962375518E-3"/>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3-984A-4BAE-8F6A-701151E26DD0}"/>
                </c:ext>
              </c:extLst>
            </c:dLbl>
            <c:dLbl>
              <c:idx val="4"/>
              <c:layout>
                <c:manualLayout>
                  <c:x val="6.3427669367416048E-2"/>
                  <c:y val="-0.25895440103479889"/>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4-984A-4BAE-8F6A-701151E26DD0}"/>
                </c:ext>
              </c:extLst>
            </c:dLbl>
            <c:spPr>
              <a:noFill/>
              <a:ln>
                <a:noFill/>
              </a:ln>
              <a:effectLst/>
            </c:spPr>
            <c:showLegendKey val="0"/>
            <c:showVal val="1"/>
            <c:showCatName val="0"/>
            <c:showSerName val="0"/>
            <c:showPercent val="1"/>
            <c:showBubbleSize val="0"/>
            <c:showLeaderLines val="1"/>
            <c:extLst>
              <c:ext xmlns:c15="http://schemas.microsoft.com/office/drawing/2012/chart" uri="{CE6537A1-D6FC-4f65-9D91-7224C49458BB}"/>
            </c:extLst>
          </c:dLbls>
          <c:cat>
            <c:strRef>
              <c:f>Sheet1!$A$2:$A$6</c:f>
              <c:strCache>
                <c:ptCount val="5"/>
                <c:pt idx="0">
                  <c:v>Not Safe</c:v>
                </c:pt>
                <c:pt idx="1">
                  <c:v>Some Safety Concerns</c:v>
                </c:pt>
                <c:pt idx="2">
                  <c:v>Neutral</c:v>
                </c:pt>
                <c:pt idx="3">
                  <c:v>Fairly Safe</c:v>
                </c:pt>
                <c:pt idx="4">
                  <c:v>Safe</c:v>
                </c:pt>
              </c:strCache>
            </c:strRef>
          </c:cat>
          <c:val>
            <c:numRef>
              <c:f>Sheet1!$B$2:$B$6</c:f>
              <c:numCache>
                <c:formatCode>General</c:formatCode>
                <c:ptCount val="5"/>
                <c:pt idx="0">
                  <c:v>1</c:v>
                </c:pt>
                <c:pt idx="1">
                  <c:v>6</c:v>
                </c:pt>
                <c:pt idx="2">
                  <c:v>2</c:v>
                </c:pt>
                <c:pt idx="3">
                  <c:v>8</c:v>
                </c:pt>
                <c:pt idx="4">
                  <c:v>12</c:v>
                </c:pt>
              </c:numCache>
            </c:numRef>
          </c:val>
          <c:extLst>
            <c:ext xmlns:c16="http://schemas.microsoft.com/office/drawing/2014/chart" uri="{C3380CC4-5D6E-409C-BE32-E72D297353CC}">
              <c16:uniqueId val="{00000005-984A-4BAE-8F6A-701151E26DD0}"/>
            </c:ext>
          </c:extLst>
        </c:ser>
        <c:dLbls>
          <c:showLegendKey val="0"/>
          <c:showVal val="0"/>
          <c:showCatName val="0"/>
          <c:showSerName val="0"/>
          <c:showPercent val="0"/>
          <c:showBubbleSize val="0"/>
          <c:showLeaderLines val="1"/>
        </c:dLbls>
        <c:firstSliceAng val="0"/>
      </c:pieChart>
    </c:plotArea>
    <c:legend>
      <c:legendPos val="r"/>
      <c:overlay val="0"/>
    </c:legend>
    <c:plotVisOnly val="1"/>
    <c:dispBlanksAs val="gap"/>
    <c:showDLblsOverMax val="0"/>
  </c:chart>
  <c:txPr>
    <a:bodyPr/>
    <a:lstStyle/>
    <a:p>
      <a:pPr>
        <a:defRPr sz="1800"/>
      </a:pPr>
      <a:endParaRPr lang="en-US"/>
    </a:p>
  </c:txPr>
  <c:externalData r:id="rId1">
    <c:autoUpdate val="0"/>
  </c:externalData>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a:lstStyle/>
          <a:p>
            <a:pPr>
              <a:defRPr/>
            </a:pPr>
            <a:r>
              <a:rPr lang="en-US" dirty="0"/>
              <a:t>Northeastern  n=20</a:t>
            </a:r>
          </a:p>
        </c:rich>
      </c:tx>
      <c:layout>
        <c:manualLayout>
          <c:xMode val="edge"/>
          <c:yMode val="edge"/>
          <c:x val="0.40186795491143318"/>
          <c:y val="1.9138755980861243E-2"/>
        </c:manualLayout>
      </c:layout>
      <c:overlay val="0"/>
    </c:title>
    <c:autoTitleDeleted val="0"/>
    <c:plotArea>
      <c:layout>
        <c:manualLayout>
          <c:layoutTarget val="inner"/>
          <c:xMode val="edge"/>
          <c:yMode val="edge"/>
          <c:x val="0.14368531832071715"/>
          <c:y val="0.15427444775144733"/>
          <c:w val="0.41245565318827898"/>
          <c:h val="0.81701741827726082"/>
        </c:manualLayout>
      </c:layout>
      <c:pieChart>
        <c:varyColors val="1"/>
        <c:ser>
          <c:idx val="0"/>
          <c:order val="0"/>
          <c:tx>
            <c:strRef>
              <c:f>Sheet1!$B$1</c:f>
              <c:strCache>
                <c:ptCount val="1"/>
                <c:pt idx="0">
                  <c:v>Northeastern</c:v>
                </c:pt>
              </c:strCache>
            </c:strRef>
          </c:tx>
          <c:dLbls>
            <c:dLbl>
              <c:idx val="0"/>
              <c:layout>
                <c:manualLayout>
                  <c:x val="-3.9876754536117769E-2"/>
                  <c:y val="-1.40576925491969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0-F98F-470F-8A85-04C9CF61321C}"/>
                </c:ext>
              </c:extLst>
            </c:dLbl>
            <c:dLbl>
              <c:idx val="1"/>
              <c:layout>
                <c:manualLayout>
                  <c:x val="-2.6967806560411832E-2"/>
                  <c:y val="-0.16500646749299877"/>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1-F98F-470F-8A85-04C9CF61321C}"/>
                </c:ext>
              </c:extLst>
            </c:dLbl>
            <c:dLbl>
              <c:idx val="2"/>
              <c:layout>
                <c:manualLayout>
                  <c:x val="5.0557267298109478E-3"/>
                  <c:y val="-2.1866405455298948E-3"/>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2-F98F-470F-8A85-04C9CF61321C}"/>
                </c:ext>
              </c:extLst>
            </c:dLbl>
            <c:dLbl>
              <c:idx val="3"/>
              <c:layout>
                <c:manualLayout>
                  <c:x val="-2.1618420885795072E-2"/>
                  <c:y val="2.2768589333031934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3-F98F-470F-8A85-04C9CF61321C}"/>
                </c:ext>
              </c:extLst>
            </c:dLbl>
            <c:dLbl>
              <c:idx val="4"/>
              <c:layout>
                <c:manualLayout>
                  <c:x val="-2.8353367061001434E-2"/>
                  <c:y val="-1.7398184078664808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4-F98F-470F-8A85-04C9CF61321C}"/>
                </c:ext>
              </c:extLst>
            </c:dLbl>
            <c:spPr>
              <a:noFill/>
              <a:ln>
                <a:noFill/>
              </a:ln>
              <a:effectLst/>
            </c:spPr>
            <c:showLegendKey val="0"/>
            <c:showVal val="1"/>
            <c:showCatName val="0"/>
            <c:showSerName val="0"/>
            <c:showPercent val="1"/>
            <c:showBubbleSize val="0"/>
            <c:showLeaderLines val="1"/>
            <c:extLst>
              <c:ext xmlns:c15="http://schemas.microsoft.com/office/drawing/2012/chart" uri="{CE6537A1-D6FC-4f65-9D91-7224C49458BB}"/>
            </c:extLst>
          </c:dLbls>
          <c:cat>
            <c:strRef>
              <c:f>Sheet1!$A$2:$A$6</c:f>
              <c:strCache>
                <c:ptCount val="5"/>
                <c:pt idx="0">
                  <c:v>Not Safe</c:v>
                </c:pt>
                <c:pt idx="1">
                  <c:v>Some Safety Concerns</c:v>
                </c:pt>
                <c:pt idx="2">
                  <c:v>Neutral</c:v>
                </c:pt>
                <c:pt idx="3">
                  <c:v>Fairly Safe</c:v>
                </c:pt>
                <c:pt idx="4">
                  <c:v>Safe</c:v>
                </c:pt>
              </c:strCache>
            </c:strRef>
          </c:cat>
          <c:val>
            <c:numRef>
              <c:f>Sheet1!$B$2:$B$6</c:f>
              <c:numCache>
                <c:formatCode>General</c:formatCode>
                <c:ptCount val="5"/>
                <c:pt idx="0">
                  <c:v>1</c:v>
                </c:pt>
                <c:pt idx="1">
                  <c:v>6</c:v>
                </c:pt>
                <c:pt idx="2">
                  <c:v>2</c:v>
                </c:pt>
                <c:pt idx="3">
                  <c:v>7</c:v>
                </c:pt>
                <c:pt idx="4">
                  <c:v>4</c:v>
                </c:pt>
              </c:numCache>
            </c:numRef>
          </c:val>
          <c:extLst>
            <c:ext xmlns:c16="http://schemas.microsoft.com/office/drawing/2014/chart" uri="{C3380CC4-5D6E-409C-BE32-E72D297353CC}">
              <c16:uniqueId val="{00000005-F98F-470F-8A85-04C9CF61321C}"/>
            </c:ext>
          </c:extLst>
        </c:ser>
        <c:dLbls>
          <c:showLegendKey val="0"/>
          <c:showVal val="0"/>
          <c:showCatName val="0"/>
          <c:showSerName val="0"/>
          <c:showPercent val="0"/>
          <c:showBubbleSize val="0"/>
          <c:showLeaderLines val="1"/>
        </c:dLbls>
        <c:firstSliceAng val="0"/>
      </c:pieChart>
    </c:plotArea>
    <c:legend>
      <c:legendPos val="r"/>
      <c:overlay val="0"/>
    </c:legend>
    <c:plotVisOnly val="1"/>
    <c:dispBlanksAs val="gap"/>
    <c:showDLblsOverMax val="0"/>
  </c:chart>
  <c:txPr>
    <a:bodyPr/>
    <a:lstStyle/>
    <a:p>
      <a:pPr>
        <a:defRPr sz="1800"/>
      </a:pPr>
      <a:endParaRPr lang="en-US"/>
    </a:p>
  </c:txPr>
  <c:externalData r:id="rId1">
    <c:autoUpdate val="0"/>
  </c:externalData>
</c:chartSpace>
</file>

<file path=ppt/charts/chart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a:lstStyle/>
          <a:p>
            <a:pPr>
              <a:defRPr/>
            </a:pPr>
            <a:r>
              <a:rPr lang="en-US" dirty="0"/>
              <a:t>Northern  n=6</a:t>
            </a:r>
          </a:p>
        </c:rich>
      </c:tx>
      <c:overlay val="0"/>
    </c:title>
    <c:autoTitleDeleted val="0"/>
    <c:plotArea>
      <c:layout/>
      <c:pieChart>
        <c:varyColors val="1"/>
        <c:ser>
          <c:idx val="0"/>
          <c:order val="0"/>
          <c:tx>
            <c:strRef>
              <c:f>Sheet1!$B$1</c:f>
              <c:strCache>
                <c:ptCount val="1"/>
                <c:pt idx="0">
                  <c:v>Northern</c:v>
                </c:pt>
              </c:strCache>
            </c:strRef>
          </c:tx>
          <c:explosion val="1"/>
          <c:dLbls>
            <c:dLbl>
              <c:idx val="1"/>
              <c:layout>
                <c:manualLayout>
                  <c:x val="2.5464389415091229E-2"/>
                  <c:y val="-5.4276708234437202E-3"/>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0-0F83-4575-B988-8FEA40DD86E6}"/>
                </c:ext>
              </c:extLst>
            </c:dLbl>
            <c:dLbl>
              <c:idx val="3"/>
              <c:layout>
                <c:manualLayout>
                  <c:x val="0.10902341917405252"/>
                  <c:y val="-1.674515565937033E-3"/>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1-0F83-4575-B988-8FEA40DD86E6}"/>
                </c:ext>
              </c:extLst>
            </c:dLbl>
            <c:dLbl>
              <c:idx val="4"/>
              <c:layout>
                <c:manualLayout>
                  <c:x val="-2.264445205218913E-3"/>
                  <c:y val="-7.5602858255158292E-2"/>
                </c:manualLayout>
              </c:layout>
              <c:showLegendKey val="0"/>
              <c:showVal val="1"/>
              <c:showCatName val="0"/>
              <c:showSerName val="0"/>
              <c:showPercent val="1"/>
              <c:showBubbleSize val="0"/>
              <c:extLst>
                <c:ext xmlns:c15="http://schemas.microsoft.com/office/drawing/2012/chart" uri="{CE6537A1-D6FC-4f65-9D91-7224C49458BB}"/>
                <c:ext xmlns:c16="http://schemas.microsoft.com/office/drawing/2014/chart" uri="{C3380CC4-5D6E-409C-BE32-E72D297353CC}">
                  <c16:uniqueId val="{00000002-0F83-4575-B988-8FEA40DD86E6}"/>
                </c:ext>
              </c:extLst>
            </c:dLbl>
            <c:spPr>
              <a:noFill/>
              <a:ln>
                <a:noFill/>
              </a:ln>
              <a:effectLst/>
            </c:spPr>
            <c:showLegendKey val="0"/>
            <c:showVal val="1"/>
            <c:showCatName val="0"/>
            <c:showSerName val="0"/>
            <c:showPercent val="1"/>
            <c:showBubbleSize val="0"/>
            <c:showLeaderLines val="1"/>
            <c:extLst>
              <c:ext xmlns:c15="http://schemas.microsoft.com/office/drawing/2012/chart" uri="{CE6537A1-D6FC-4f65-9D91-7224C49458BB}"/>
            </c:extLst>
          </c:dLbls>
          <c:cat>
            <c:strRef>
              <c:f>Sheet1!$A$2:$A$6</c:f>
              <c:strCache>
                <c:ptCount val="5"/>
                <c:pt idx="0">
                  <c:v>Not Safe</c:v>
                </c:pt>
                <c:pt idx="1">
                  <c:v>Some Safety Concerns</c:v>
                </c:pt>
                <c:pt idx="2">
                  <c:v>Neutral</c:v>
                </c:pt>
                <c:pt idx="3">
                  <c:v>Fairly Safe</c:v>
                </c:pt>
                <c:pt idx="4">
                  <c:v>Safe</c:v>
                </c:pt>
              </c:strCache>
            </c:strRef>
          </c:cat>
          <c:val>
            <c:numRef>
              <c:f>Sheet1!$B$2:$B$6</c:f>
              <c:numCache>
                <c:formatCode>General</c:formatCode>
                <c:ptCount val="5"/>
                <c:pt idx="0">
                  <c:v>0</c:v>
                </c:pt>
                <c:pt idx="1">
                  <c:v>2</c:v>
                </c:pt>
                <c:pt idx="2">
                  <c:v>0</c:v>
                </c:pt>
                <c:pt idx="3">
                  <c:v>2</c:v>
                </c:pt>
                <c:pt idx="4">
                  <c:v>2</c:v>
                </c:pt>
              </c:numCache>
            </c:numRef>
          </c:val>
          <c:extLst>
            <c:ext xmlns:c16="http://schemas.microsoft.com/office/drawing/2014/chart" uri="{C3380CC4-5D6E-409C-BE32-E72D297353CC}">
              <c16:uniqueId val="{00000003-0F83-4575-B988-8FEA40DD86E6}"/>
            </c:ext>
          </c:extLst>
        </c:ser>
        <c:dLbls>
          <c:showLegendKey val="0"/>
          <c:showVal val="0"/>
          <c:showCatName val="0"/>
          <c:showSerName val="0"/>
          <c:showPercent val="0"/>
          <c:showBubbleSize val="0"/>
          <c:showLeaderLines val="1"/>
        </c:dLbls>
        <c:firstSliceAng val="0"/>
      </c:pieChart>
    </c:plotArea>
    <c:legend>
      <c:legendPos val="r"/>
      <c:overlay val="0"/>
    </c:legend>
    <c:plotVisOnly val="1"/>
    <c:dispBlanksAs val="gap"/>
    <c:showDLblsOverMax val="0"/>
  </c:chart>
  <c:txPr>
    <a:bodyPr/>
    <a:lstStyle/>
    <a:p>
      <a:pPr>
        <a:defRPr sz="1800"/>
      </a:pPr>
      <a:endParaRPr lang="en-US"/>
    </a:p>
  </c:txPr>
  <c:externalData r:id="rId1">
    <c:autoUpdate val="0"/>
  </c:externalData>
</c:chartSpac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A8D6B4F8-86B1-4E3C-ADFE-62CA1B4CCF15}" type="datetimeFigureOut">
              <a:rPr lang="en-US" smtClean="0"/>
              <a:t>11/5/2019</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8427EC58-5547-475E-9C25-2C1442CF33DD}" type="slidenum">
              <a:rPr lang="en-US" smtClean="0"/>
              <a:t>‹#›</a:t>
            </a:fld>
            <a:endParaRPr lang="en-US"/>
          </a:p>
        </p:txBody>
      </p:sp>
    </p:spTree>
    <p:extLst>
      <p:ext uri="{BB962C8B-B14F-4D97-AF65-F5344CB8AC3E}">
        <p14:creationId xmlns:p14="http://schemas.microsoft.com/office/powerpoint/2010/main" val="371736609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427EC58-5547-475E-9C25-2C1442CF33DD}" type="slidenum">
              <a:rPr lang="en-US" smtClean="0"/>
              <a:t>12</a:t>
            </a:fld>
            <a:endParaRPr lang="en-US"/>
          </a:p>
        </p:txBody>
      </p:sp>
    </p:spTree>
    <p:extLst>
      <p:ext uri="{BB962C8B-B14F-4D97-AF65-F5344CB8AC3E}">
        <p14:creationId xmlns:p14="http://schemas.microsoft.com/office/powerpoint/2010/main" val="1248389524"/>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2A5712FA-BBE1-A843-81DB-D00BE4D9D5EC}"/>
              </a:ext>
            </a:extLst>
          </p:cNvPr>
          <p:cNvPicPr>
            <a:picLocks noChangeAspect="1"/>
          </p:cNvPicPr>
          <p:nvPr userDrawn="1"/>
        </p:nvPicPr>
        <p:blipFill>
          <a:blip r:embed="rId2"/>
          <a:stretch>
            <a:fillRect/>
          </a:stretch>
        </p:blipFill>
        <p:spPr>
          <a:xfrm>
            <a:off x="0" y="0"/>
            <a:ext cx="9144000" cy="6858000"/>
          </a:xfrm>
          <a:prstGeom prst="rect">
            <a:avLst/>
          </a:prstGeom>
        </p:spPr>
      </p:pic>
      <p:sp>
        <p:nvSpPr>
          <p:cNvPr id="2" name="Title 1"/>
          <p:cNvSpPr>
            <a:spLocks noGrp="1"/>
          </p:cNvSpPr>
          <p:nvPr>
            <p:ph type="ctrTitle" hasCustomPrompt="1"/>
          </p:nvPr>
        </p:nvSpPr>
        <p:spPr>
          <a:xfrm>
            <a:off x="4713890" y="2668697"/>
            <a:ext cx="3980793" cy="1520605"/>
          </a:xfrm>
        </p:spPr>
        <p:txBody>
          <a:bodyPr anchor="ctr">
            <a:normAutofit/>
          </a:bodyPr>
          <a:lstStyle>
            <a:lvl1pPr algn="r">
              <a:defRPr sz="2800">
                <a:solidFill>
                  <a:schemeClr val="tx1">
                    <a:lumMod val="65000"/>
                    <a:lumOff val="35000"/>
                  </a:schemeClr>
                </a:solidFill>
              </a:defRPr>
            </a:lvl1pPr>
          </a:lstStyle>
          <a:p>
            <a:r>
              <a:rPr lang="en-US" dirty="0"/>
              <a:t>CLICK TO EDIT MASTER TITLE STYLE</a:t>
            </a:r>
          </a:p>
        </p:txBody>
      </p:sp>
      <p:sp>
        <p:nvSpPr>
          <p:cNvPr id="3" name="Subtitle 2"/>
          <p:cNvSpPr>
            <a:spLocks noGrp="1"/>
          </p:cNvSpPr>
          <p:nvPr>
            <p:ph type="subTitle" idx="1" hasCustomPrompt="1"/>
          </p:nvPr>
        </p:nvSpPr>
        <p:spPr>
          <a:xfrm>
            <a:off x="3925614" y="4335518"/>
            <a:ext cx="4769069" cy="867488"/>
          </a:xfrm>
        </p:spPr>
        <p:txBody>
          <a:bodyPr anchor="ctr">
            <a:normAutofit/>
          </a:bodyPr>
          <a:lstStyle>
            <a:lvl1pPr marL="0" indent="0" algn="r">
              <a:buNone/>
              <a:defRPr sz="1600">
                <a:solidFill>
                  <a:schemeClr val="bg1">
                    <a:lumMod val="75000"/>
                  </a:schemeClr>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spTree>
    <p:extLst>
      <p:ext uri="{BB962C8B-B14F-4D97-AF65-F5344CB8AC3E}">
        <p14:creationId xmlns:p14="http://schemas.microsoft.com/office/powerpoint/2010/main" val="169383469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a:t>CLICK TO EDIT MASTER TITLE STYLE</a:t>
            </a:r>
          </a:p>
        </p:txBody>
      </p:sp>
      <p:sp>
        <p:nvSpPr>
          <p:cNvPr id="3" name="Content Placeholder 2"/>
          <p:cNvSpPr>
            <a:spLocks noGrp="1"/>
          </p:cNvSpPr>
          <p:nvPr>
            <p:ph idx="1"/>
          </p:nvPr>
        </p:nvSpPr>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12365110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
        <p:nvSpPr>
          <p:cNvPr id="2" name="Title 1"/>
          <p:cNvSpPr>
            <a:spLocks noGrp="1"/>
          </p:cNvSpPr>
          <p:nvPr>
            <p:ph type="title" hasCustomPrompt="1"/>
          </p:nvPr>
        </p:nvSpPr>
        <p:spPr>
          <a:xfrm>
            <a:off x="772511" y="2175640"/>
            <a:ext cx="5841124" cy="2151993"/>
          </a:xfrm>
        </p:spPr>
        <p:txBody>
          <a:bodyPr anchor="ctr">
            <a:normAutofit/>
          </a:bodyPr>
          <a:lstStyle>
            <a:lvl1pPr algn="l">
              <a:defRPr sz="2200">
                <a:solidFill>
                  <a:schemeClr val="bg1"/>
                </a:solidFill>
              </a:defRPr>
            </a:lvl1pPr>
          </a:lstStyle>
          <a:p>
            <a:r>
              <a:rPr lang="en-US" dirty="0"/>
              <a:t>CLICK TO EDIT MASTER TITLE STYLE</a:t>
            </a:r>
          </a:p>
        </p:txBody>
      </p:sp>
    </p:spTree>
    <p:extLst>
      <p:ext uri="{BB962C8B-B14F-4D97-AF65-F5344CB8AC3E}">
        <p14:creationId xmlns:p14="http://schemas.microsoft.com/office/powerpoint/2010/main" val="84179726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solidFill>
                  <a:schemeClr val="tx1">
                    <a:lumMod val="65000"/>
                    <a:lumOff val="35000"/>
                  </a:schemeClr>
                </a:solidFill>
              </a:defRPr>
            </a:lvl1pPr>
          </a:lstStyle>
          <a:p>
            <a:r>
              <a:rPr lang="en-US" dirty="0"/>
              <a:t>CLICK TO EDIT MASTER TITLE STYLE</a:t>
            </a:r>
          </a:p>
        </p:txBody>
      </p:sp>
      <p:sp>
        <p:nvSpPr>
          <p:cNvPr id="3" name="Content Placeholder 2"/>
          <p:cNvSpPr>
            <a:spLocks noGrp="1"/>
          </p:cNvSpPr>
          <p:nvPr>
            <p:ph sz="half" idx="1"/>
          </p:nvPr>
        </p:nvSpPr>
        <p:spPr>
          <a:xfrm>
            <a:off x="628650" y="1773621"/>
            <a:ext cx="3886200" cy="3980793"/>
          </a:xfrm>
        </p:spPr>
        <p:txBody>
          <a:bodyPr/>
          <a:lstStyle/>
          <a:p>
            <a:pPr lvl="0"/>
            <a:r>
              <a:rPr lang="en-US" dirty="0"/>
              <a:t>Click to edit Master text styles</a:t>
            </a:r>
          </a:p>
          <a:p>
            <a:pPr lvl="1"/>
            <a:r>
              <a:rPr lang="en-US" dirty="0"/>
              <a:t>Second level</a:t>
            </a:r>
          </a:p>
          <a:p>
            <a:pPr lvl="2"/>
            <a:r>
              <a:rPr lang="en-US" dirty="0"/>
              <a:t>Third level</a:t>
            </a:r>
          </a:p>
        </p:txBody>
      </p:sp>
      <p:sp>
        <p:nvSpPr>
          <p:cNvPr id="4" name="Content Placeholder 3"/>
          <p:cNvSpPr>
            <a:spLocks noGrp="1"/>
          </p:cNvSpPr>
          <p:nvPr>
            <p:ph sz="half" idx="2"/>
          </p:nvPr>
        </p:nvSpPr>
        <p:spPr>
          <a:xfrm>
            <a:off x="4629150" y="1773621"/>
            <a:ext cx="3886200" cy="3980793"/>
          </a:xfrm>
        </p:spPr>
        <p:txBody>
          <a:bodyPr/>
          <a:lstStyle/>
          <a:p>
            <a:pPr lvl="0"/>
            <a:r>
              <a:rPr lang="en-US" dirty="0"/>
              <a:t>Click to edit Master text styles</a:t>
            </a:r>
          </a:p>
          <a:p>
            <a:pPr lvl="1"/>
            <a:r>
              <a:rPr lang="en-US" dirty="0"/>
              <a:t>Second level</a:t>
            </a:r>
          </a:p>
          <a:p>
            <a:pPr lvl="2"/>
            <a:r>
              <a:rPr lang="en-US" dirty="0"/>
              <a:t>Third level</a:t>
            </a:r>
          </a:p>
        </p:txBody>
      </p:sp>
    </p:spTree>
    <p:extLst>
      <p:ext uri="{BB962C8B-B14F-4D97-AF65-F5344CB8AC3E}">
        <p14:creationId xmlns:p14="http://schemas.microsoft.com/office/powerpoint/2010/main" val="464299191"/>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image" Target="../media/image1.png"/><Relationship Id="rId5" Type="http://schemas.openxmlformats.org/officeDocument/2006/relationships/theme" Target="../theme/theme1.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536027"/>
            <a:ext cx="5322833" cy="969579"/>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p:cNvSpPr>
            <a:spLocks noGrp="1"/>
          </p:cNvSpPr>
          <p:nvPr>
            <p:ph type="body" idx="1"/>
          </p:nvPr>
        </p:nvSpPr>
        <p:spPr>
          <a:xfrm>
            <a:off x="628650" y="1773621"/>
            <a:ext cx="7886700" cy="3980793"/>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p:txBody>
      </p:sp>
      <p:pic>
        <p:nvPicPr>
          <p:cNvPr id="5" name="Picture 4">
            <a:extLst>
              <a:ext uri="{FF2B5EF4-FFF2-40B4-BE49-F238E27FC236}">
                <a16:creationId xmlns:a16="http://schemas.microsoft.com/office/drawing/2014/main" id="{E9B68633-4923-3A45-98AB-05E74C11982F}"/>
              </a:ext>
            </a:extLst>
          </p:cNvPr>
          <p:cNvPicPr>
            <a:picLocks noChangeAspect="1"/>
          </p:cNvPicPr>
          <p:nvPr userDrawn="1"/>
        </p:nvPicPr>
        <p:blipFill>
          <a:blip r:embed="rId6"/>
          <a:stretch>
            <a:fillRect/>
          </a:stretch>
        </p:blipFill>
        <p:spPr>
          <a:xfrm>
            <a:off x="0" y="0"/>
            <a:ext cx="9144000" cy="6858000"/>
          </a:xfrm>
          <a:prstGeom prst="rect">
            <a:avLst/>
          </a:prstGeom>
        </p:spPr>
      </p:pic>
    </p:spTree>
    <p:extLst>
      <p:ext uri="{BB962C8B-B14F-4D97-AF65-F5344CB8AC3E}">
        <p14:creationId xmlns:p14="http://schemas.microsoft.com/office/powerpoint/2010/main" val="462384106"/>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Lst>
  <p:txStyles>
    <p:titleStyle>
      <a:lvl1pPr algn="l" defTabSz="914400" rtl="0" eaLnBrk="1" latinLnBrk="0" hangingPunct="1">
        <a:lnSpc>
          <a:spcPct val="90000"/>
        </a:lnSpc>
        <a:spcBef>
          <a:spcPct val="0"/>
        </a:spcBef>
        <a:buNone/>
        <a:defRPr sz="2000" kern="1200">
          <a:solidFill>
            <a:schemeClr val="tx1">
              <a:lumMod val="65000"/>
              <a:lumOff val="35000"/>
            </a:schemeClr>
          </a:solidFill>
          <a:latin typeface="Arial" charset="0"/>
          <a:ea typeface="Arial" charset="0"/>
          <a:cs typeface="Arial"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1100" kern="1200">
          <a:solidFill>
            <a:schemeClr val="tx1">
              <a:lumMod val="65000"/>
              <a:lumOff val="35000"/>
            </a:schemeClr>
          </a:solidFill>
          <a:latin typeface="Arial" charset="0"/>
          <a:ea typeface="Arial" charset="0"/>
          <a:cs typeface="Arial" charset="0"/>
        </a:defRPr>
      </a:lvl1pPr>
      <a:lvl2pPr marL="685800" indent="-228600" algn="l" defTabSz="914400" rtl="0" eaLnBrk="1" latinLnBrk="0" hangingPunct="1">
        <a:lnSpc>
          <a:spcPct val="90000"/>
        </a:lnSpc>
        <a:spcBef>
          <a:spcPts val="500"/>
        </a:spcBef>
        <a:buFont typeface="Arial" panose="020B0604020202020204" pitchFamily="34" charset="0"/>
        <a:buChar char="•"/>
        <a:defRPr sz="1100" kern="1200">
          <a:solidFill>
            <a:schemeClr val="tx1">
              <a:lumMod val="65000"/>
              <a:lumOff val="35000"/>
            </a:schemeClr>
          </a:solidFill>
          <a:latin typeface="Arial" charset="0"/>
          <a:ea typeface="Arial" charset="0"/>
          <a:cs typeface="Arial" charset="0"/>
        </a:defRPr>
      </a:lvl2pPr>
      <a:lvl3pPr marL="1143000" indent="-228600" algn="l" defTabSz="914400" rtl="0" eaLnBrk="1" latinLnBrk="0" hangingPunct="1">
        <a:lnSpc>
          <a:spcPct val="90000"/>
        </a:lnSpc>
        <a:spcBef>
          <a:spcPts val="500"/>
        </a:spcBef>
        <a:buFont typeface="Arial" panose="020B0604020202020204" pitchFamily="34" charset="0"/>
        <a:buChar char="•"/>
        <a:defRPr sz="1100" kern="1200">
          <a:solidFill>
            <a:schemeClr val="tx1">
              <a:lumMod val="65000"/>
              <a:lumOff val="35000"/>
            </a:schemeClr>
          </a:solidFill>
          <a:latin typeface="Arial" charset="0"/>
          <a:ea typeface="Arial" charset="0"/>
          <a:cs typeface="Arial"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100" kern="1200">
          <a:solidFill>
            <a:schemeClr val="tx1">
              <a:lumMod val="65000"/>
              <a:lumOff val="35000"/>
            </a:schemeClr>
          </a:solidFill>
          <a:latin typeface="Arial" charset="0"/>
          <a:ea typeface="Arial" charset="0"/>
          <a:cs typeface="Arial"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100" kern="1200">
          <a:solidFill>
            <a:schemeClr val="tx1">
              <a:lumMod val="65000"/>
              <a:lumOff val="35000"/>
            </a:schemeClr>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1.xml"/><Relationship Id="rId2" Type="http://schemas.openxmlformats.org/officeDocument/2006/relationships/audio" Target="../media/media1.m4a"/><Relationship Id="rId1" Type="http://schemas.microsoft.com/office/2007/relationships/media" Target="../media/media1.m4a"/><Relationship Id="rId4" Type="http://schemas.openxmlformats.org/officeDocument/2006/relationships/image" Target="../media/image4.png"/></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2.m4a"/><Relationship Id="rId1" Type="http://schemas.microsoft.com/office/2007/relationships/media" Target="../media/media2.m4a"/><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3.m4a"/><Relationship Id="rId1" Type="http://schemas.microsoft.com/office/2007/relationships/media" Target="../media/media3.m4a"/><Relationship Id="rId4" Type="http://schemas.openxmlformats.org/officeDocument/2006/relationships/image" Target="../media/image4.png"/></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4.m4a"/><Relationship Id="rId1" Type="http://schemas.microsoft.com/office/2007/relationships/media" Target="../media/media4.m4a"/><Relationship Id="rId4" Type="http://schemas.openxmlformats.org/officeDocument/2006/relationships/image" Target="../media/image4.png"/></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5.m4a"/><Relationship Id="rId1" Type="http://schemas.microsoft.com/office/2007/relationships/media" Target="../media/media5.m4a"/><Relationship Id="rId4" Type="http://schemas.openxmlformats.org/officeDocument/2006/relationships/image" Target="../media/image4.png"/></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6.m4a"/><Relationship Id="rId1" Type="http://schemas.microsoft.com/office/2007/relationships/media" Target="../media/media6.m4a"/><Relationship Id="rId5" Type="http://schemas.openxmlformats.org/officeDocument/2006/relationships/image" Target="../media/image4.png"/><Relationship Id="rId4" Type="http://schemas.openxmlformats.org/officeDocument/2006/relationships/image" Target="../media/image5.png"/></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7.m4a"/><Relationship Id="rId1" Type="http://schemas.microsoft.com/office/2007/relationships/media" Target="../media/media7.m4a"/><Relationship Id="rId5" Type="http://schemas.openxmlformats.org/officeDocument/2006/relationships/image" Target="../media/image4.png"/><Relationship Id="rId4" Type="http://schemas.openxmlformats.org/officeDocument/2006/relationships/image" Target="../media/image6.png"/></Relationships>
</file>

<file path=ppt/slides/_rels/slide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8.m4a"/><Relationship Id="rId1" Type="http://schemas.microsoft.com/office/2007/relationships/media" Target="../media/media8.m4a"/><Relationship Id="rId5" Type="http://schemas.openxmlformats.org/officeDocument/2006/relationships/image" Target="../media/image4.png"/><Relationship Id="rId4" Type="http://schemas.openxmlformats.org/officeDocument/2006/relationships/image" Target="../media/image7.png"/></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9.m4a"/><Relationship Id="rId1" Type="http://schemas.microsoft.com/office/2007/relationships/media" Target="../media/media9.m4a"/><Relationship Id="rId5" Type="http://schemas.openxmlformats.org/officeDocument/2006/relationships/image" Target="../media/image4.png"/><Relationship Id="rId4" Type="http://schemas.openxmlformats.org/officeDocument/2006/relationships/chart" Target="../charts/chart1.xml"/></Relationships>
</file>

<file path=ppt/slides/_rels/slide1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0.m4a"/><Relationship Id="rId1" Type="http://schemas.microsoft.com/office/2007/relationships/media" Target="../media/media10.m4a"/><Relationship Id="rId5" Type="http://schemas.openxmlformats.org/officeDocument/2006/relationships/image" Target="../media/image4.png"/><Relationship Id="rId4" Type="http://schemas.openxmlformats.org/officeDocument/2006/relationships/chart" Target="../charts/chart2.xml"/></Relationships>
</file>

<file path=ppt/slides/_rels/slide11.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1.m4a"/><Relationship Id="rId1" Type="http://schemas.microsoft.com/office/2007/relationships/media" Target="../media/media11.m4a"/><Relationship Id="rId5" Type="http://schemas.openxmlformats.org/officeDocument/2006/relationships/image" Target="../media/image4.png"/><Relationship Id="rId4" Type="http://schemas.openxmlformats.org/officeDocument/2006/relationships/chart" Target="../charts/chart3.xml"/></Relationships>
</file>

<file path=ppt/slides/_rels/slide1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2.m4a"/><Relationship Id="rId1" Type="http://schemas.microsoft.com/office/2007/relationships/media" Target="../media/media12.m4a"/><Relationship Id="rId6" Type="http://schemas.openxmlformats.org/officeDocument/2006/relationships/image" Target="../media/image4.png"/><Relationship Id="rId5" Type="http://schemas.openxmlformats.org/officeDocument/2006/relationships/chart" Target="../charts/chart4.xml"/><Relationship Id="rId4" Type="http://schemas.openxmlformats.org/officeDocument/2006/relationships/notesSlide" Target="../notesSlides/notesSlide1.xml"/></Relationships>
</file>

<file path=ppt/slides/_rels/slide13.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3.m4a"/><Relationship Id="rId1" Type="http://schemas.microsoft.com/office/2007/relationships/media" Target="../media/media13.m4a"/><Relationship Id="rId5" Type="http://schemas.openxmlformats.org/officeDocument/2006/relationships/image" Target="../media/image4.png"/><Relationship Id="rId4" Type="http://schemas.openxmlformats.org/officeDocument/2006/relationships/chart" Target="../charts/chart5.xml"/></Relationships>
</file>

<file path=ppt/slides/_rels/slide14.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4.m4a"/><Relationship Id="rId1" Type="http://schemas.microsoft.com/office/2007/relationships/media" Target="../media/media14.m4a"/><Relationship Id="rId5" Type="http://schemas.openxmlformats.org/officeDocument/2006/relationships/image" Target="../media/image4.png"/><Relationship Id="rId4" Type="http://schemas.openxmlformats.org/officeDocument/2006/relationships/chart" Target="../charts/chart6.xml"/></Relationships>
</file>

<file path=ppt/slides/_rels/slide1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5.m4a"/><Relationship Id="rId1" Type="http://schemas.microsoft.com/office/2007/relationships/media" Target="../media/media15.m4a"/><Relationship Id="rId4" Type="http://schemas.openxmlformats.org/officeDocument/2006/relationships/image" Target="../media/image4.png"/></Relationships>
</file>

<file path=ppt/slides/_rels/slide16.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6.m4a"/><Relationship Id="rId1" Type="http://schemas.microsoft.com/office/2007/relationships/media" Target="../media/media16.m4a"/><Relationship Id="rId4" Type="http://schemas.openxmlformats.org/officeDocument/2006/relationships/image" Target="../media/image4.png"/></Relationships>
</file>

<file path=ppt/slides/_rels/slide1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7.m4a"/><Relationship Id="rId1" Type="http://schemas.microsoft.com/office/2007/relationships/media" Target="../media/media17.m4a"/><Relationship Id="rId4" Type="http://schemas.openxmlformats.org/officeDocument/2006/relationships/image" Target="../media/image4.png"/></Relationships>
</file>

<file path=ppt/slides/_rels/slide18.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audio" Target="../media/media18.m4a"/><Relationship Id="rId1" Type="http://schemas.microsoft.com/office/2007/relationships/media" Target="../media/media18.m4a"/><Relationship Id="rId4" Type="http://schemas.openxmlformats.org/officeDocument/2006/relationships/image" Target="../media/image4.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ctrTitle"/>
          </p:nvPr>
        </p:nvSpPr>
        <p:spPr>
          <a:xfrm>
            <a:off x="3925614" y="2668697"/>
            <a:ext cx="4769069" cy="1520605"/>
          </a:xfrm>
        </p:spPr>
        <p:txBody>
          <a:bodyPr>
            <a:normAutofit/>
          </a:bodyPr>
          <a:lstStyle/>
          <a:p>
            <a:r>
              <a:rPr lang="en-US" b="1" dirty="0">
                <a:solidFill>
                  <a:srgbClr val="FF0000"/>
                </a:solidFill>
              </a:rPr>
              <a:t>Results of WNA Quick Poll – Nurse Safety Coming and Leaving Work</a:t>
            </a:r>
          </a:p>
        </p:txBody>
      </p:sp>
      <p:sp>
        <p:nvSpPr>
          <p:cNvPr id="4" name="Subtitle 3"/>
          <p:cNvSpPr>
            <a:spLocks noGrp="1"/>
          </p:cNvSpPr>
          <p:nvPr>
            <p:ph type="subTitle" idx="1"/>
          </p:nvPr>
        </p:nvSpPr>
        <p:spPr>
          <a:xfrm>
            <a:off x="3925614" y="4335517"/>
            <a:ext cx="4769069" cy="1447216"/>
          </a:xfrm>
        </p:spPr>
        <p:txBody>
          <a:bodyPr>
            <a:normAutofit/>
          </a:bodyPr>
          <a:lstStyle/>
          <a:p>
            <a:r>
              <a:rPr lang="en-US" dirty="0">
                <a:solidFill>
                  <a:schemeClr val="tx1">
                    <a:lumMod val="65000"/>
                    <a:lumOff val="35000"/>
                  </a:schemeClr>
                </a:solidFill>
              </a:rPr>
              <a:t>Gina Dennik-Champion, MSN, RN, </a:t>
            </a:r>
            <a:r>
              <a:rPr lang="en-US" dirty="0" err="1">
                <a:solidFill>
                  <a:schemeClr val="tx1">
                    <a:lumMod val="65000"/>
                    <a:lumOff val="35000"/>
                  </a:schemeClr>
                </a:solidFill>
              </a:rPr>
              <a:t>MSHA</a:t>
            </a:r>
            <a:endParaRPr lang="en-US" dirty="0">
              <a:solidFill>
                <a:schemeClr val="tx1">
                  <a:lumMod val="65000"/>
                  <a:lumOff val="35000"/>
                </a:schemeClr>
              </a:solidFill>
            </a:endParaRPr>
          </a:p>
          <a:p>
            <a:r>
              <a:rPr lang="en-US" dirty="0">
                <a:solidFill>
                  <a:schemeClr val="tx1">
                    <a:lumMod val="65000"/>
                    <a:lumOff val="35000"/>
                  </a:schemeClr>
                </a:solidFill>
              </a:rPr>
              <a:t>WNA Executive Director</a:t>
            </a:r>
          </a:p>
          <a:p>
            <a:r>
              <a:rPr lang="en-US" dirty="0">
                <a:solidFill>
                  <a:schemeClr val="tx1">
                    <a:lumMod val="65000"/>
                    <a:lumOff val="35000"/>
                  </a:schemeClr>
                </a:solidFill>
              </a:rPr>
              <a:t>Jordan Hoffman, UW-Madison Nursing Student</a:t>
            </a:r>
          </a:p>
          <a:p>
            <a:r>
              <a:rPr lang="en-US" dirty="0">
                <a:solidFill>
                  <a:schemeClr val="tx1">
                    <a:lumMod val="65000"/>
                    <a:lumOff val="35000"/>
                  </a:schemeClr>
                </a:solidFill>
              </a:rPr>
              <a:t>Rachel Waldron, UW-Madison Nursing Student</a:t>
            </a:r>
          </a:p>
        </p:txBody>
      </p:sp>
      <p:pic>
        <p:nvPicPr>
          <p:cNvPr id="2" name="Audio 1">
            <a:hlinkClick r:id="" action="ppaction://media"/>
            <a:extLst>
              <a:ext uri="{FF2B5EF4-FFF2-40B4-BE49-F238E27FC236}">
                <a16:creationId xmlns:a16="http://schemas.microsoft.com/office/drawing/2014/main" id="{26C13DB1-2891-4DA6-B7B1-198B1F07606B}"/>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860095402"/>
      </p:ext>
    </p:extLst>
  </p:cSld>
  <p:clrMapOvr>
    <a:masterClrMapping/>
  </p:clrMapOvr>
  <mc:AlternateContent xmlns:mc="http://schemas.openxmlformats.org/markup-compatibility/2006">
    <mc:Choice xmlns:p14="http://schemas.microsoft.com/office/powerpoint/2010/main" Requires="p14">
      <p:transition spd="slow" p14:dur="2000" advTm="37355"/>
    </mc:Choice>
    <mc:Fallback>
      <p:transition spd="slow" advTm="37355"/>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400" dirty="0">
                <a:solidFill>
                  <a:srgbClr val="0066FF"/>
                </a:solidFill>
              </a:rPr>
              <a:t>Background</a:t>
            </a:r>
          </a:p>
        </p:txBody>
      </p:sp>
      <p:sp>
        <p:nvSpPr>
          <p:cNvPr id="3" name="Content Placeholder 2"/>
          <p:cNvSpPr>
            <a:spLocks noGrp="1"/>
          </p:cNvSpPr>
          <p:nvPr>
            <p:ph idx="1"/>
          </p:nvPr>
        </p:nvSpPr>
        <p:spPr>
          <a:xfrm>
            <a:off x="155448" y="1505607"/>
            <a:ext cx="8842248" cy="4248808"/>
          </a:xfrm>
        </p:spPr>
        <p:txBody>
          <a:bodyPr>
            <a:noAutofit/>
          </a:bodyPr>
          <a:lstStyle/>
          <a:p>
            <a:r>
              <a:rPr lang="en-US" sz="2600" dirty="0"/>
              <a:t>In 2012 and 2017 Wisconsin Nurses were invited to participate in an on-line survey that examined nurses experience of workplace violence. </a:t>
            </a:r>
          </a:p>
          <a:p>
            <a:r>
              <a:rPr lang="en-US" sz="2600" dirty="0"/>
              <a:t>The results of the survey indicated that nurses were being physically, verbally and sexually assaulted in the workplace. </a:t>
            </a:r>
          </a:p>
          <a:p>
            <a:r>
              <a:rPr lang="en-US" sz="2600" dirty="0"/>
              <a:t>The surveys did not  examine instances of workplace violence when arriving or leaving their place of work.  </a:t>
            </a:r>
          </a:p>
          <a:p>
            <a:r>
              <a:rPr lang="en-US" sz="2600" dirty="0"/>
              <a:t>WNA was interested in knowing if nurses felt safe coming and leaving in relation to the location of where they parked their car.   </a:t>
            </a:r>
          </a:p>
        </p:txBody>
      </p:sp>
      <p:pic>
        <p:nvPicPr>
          <p:cNvPr id="4" name="Audio 3">
            <a:hlinkClick r:id="" action="ppaction://media"/>
            <a:extLst>
              <a:ext uri="{FF2B5EF4-FFF2-40B4-BE49-F238E27FC236}">
                <a16:creationId xmlns:a16="http://schemas.microsoft.com/office/drawing/2014/main" id="{A9A39AE4-D2BF-4E10-BC63-D54F26998DC3}"/>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4174141246"/>
      </p:ext>
    </p:extLst>
  </p:cSld>
  <p:clrMapOvr>
    <a:masterClrMapping/>
  </p:clrMapOvr>
  <mc:AlternateContent xmlns:mc="http://schemas.openxmlformats.org/markup-compatibility/2006">
    <mc:Choice xmlns:p14="http://schemas.microsoft.com/office/powerpoint/2010/main" Requires="p14">
      <p:transition spd="slow" p14:dur="2000" advTm="92952"/>
    </mc:Choice>
    <mc:Fallback>
      <p:transition spd="slow" advTm="92952"/>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4"/>
                </p:tgtEl>
              </p:cMediaNode>
            </p:audi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sz="4400" dirty="0">
                <a:solidFill>
                  <a:srgbClr val="0066FF"/>
                </a:solidFill>
              </a:rPr>
              <a:t>Survey Methodology </a:t>
            </a:r>
          </a:p>
        </p:txBody>
      </p:sp>
      <p:sp>
        <p:nvSpPr>
          <p:cNvPr id="4" name="Content Placeholder 3"/>
          <p:cNvSpPr>
            <a:spLocks noGrp="1"/>
          </p:cNvSpPr>
          <p:nvPr>
            <p:ph idx="1"/>
          </p:nvPr>
        </p:nvSpPr>
        <p:spPr>
          <a:xfrm>
            <a:off x="201168" y="1505607"/>
            <a:ext cx="8421624" cy="4319122"/>
          </a:xfrm>
        </p:spPr>
        <p:txBody>
          <a:bodyPr>
            <a:normAutofit lnSpcReduction="10000"/>
          </a:bodyPr>
          <a:lstStyle/>
          <a:p>
            <a:r>
              <a:rPr lang="en-US" sz="2400" dirty="0"/>
              <a:t>WNA created a brief survey to identify the extent of nurses feeling safe when coming and going from their workplace. </a:t>
            </a:r>
          </a:p>
          <a:p>
            <a:r>
              <a:rPr lang="en-US" sz="2400" dirty="0"/>
              <a:t>There were four  survey questions and one field to add comments. The survey questions were:</a:t>
            </a:r>
          </a:p>
          <a:p>
            <a:pPr lvl="1"/>
            <a:r>
              <a:rPr lang="en-US" sz="2400" dirty="0"/>
              <a:t>What shift do you work?</a:t>
            </a:r>
          </a:p>
          <a:p>
            <a:pPr lvl="1"/>
            <a:r>
              <a:rPr lang="en-US" sz="2400" dirty="0"/>
              <a:t>What city do you work in?</a:t>
            </a:r>
          </a:p>
          <a:p>
            <a:pPr lvl="1"/>
            <a:r>
              <a:rPr lang="en-US" sz="2400" dirty="0"/>
              <a:t>On a scale of 1 – 5 how safe do you feel  when arriving and leaving work?</a:t>
            </a:r>
          </a:p>
          <a:p>
            <a:pPr lvl="1"/>
            <a:r>
              <a:rPr lang="en-US" sz="2400" dirty="0"/>
              <a:t>What preventative measures do you take when walking to and from your vehicle?</a:t>
            </a:r>
          </a:p>
          <a:p>
            <a:pPr lvl="1"/>
            <a:r>
              <a:rPr lang="en-US" sz="2400" dirty="0"/>
              <a:t>Any additional comments regarding thoughts and feelings on safety.  (Open-ended response)</a:t>
            </a:r>
          </a:p>
          <a:p>
            <a:pPr marL="2743200" lvl="6" indent="0">
              <a:buNone/>
            </a:pPr>
            <a:endParaRPr lang="en-US" sz="2300" dirty="0"/>
          </a:p>
          <a:p>
            <a:pPr lvl="2"/>
            <a:endParaRPr lang="en-US" sz="1600" dirty="0"/>
          </a:p>
          <a:p>
            <a:pPr lvl="2"/>
            <a:endParaRPr lang="en-US" sz="1600" dirty="0"/>
          </a:p>
          <a:p>
            <a:pPr marL="1371600" lvl="3" indent="0">
              <a:buNone/>
            </a:pPr>
            <a:endParaRPr lang="en-US" dirty="0"/>
          </a:p>
        </p:txBody>
      </p:sp>
      <p:pic>
        <p:nvPicPr>
          <p:cNvPr id="2" name="Audio 1">
            <a:hlinkClick r:id="" action="ppaction://media"/>
            <a:extLst>
              <a:ext uri="{FF2B5EF4-FFF2-40B4-BE49-F238E27FC236}">
                <a16:creationId xmlns:a16="http://schemas.microsoft.com/office/drawing/2014/main" id="{3BB9E58A-1C11-4B06-A297-984200235DF0}"/>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54468268"/>
      </p:ext>
    </p:extLst>
  </p:cSld>
  <p:clrMapOvr>
    <a:masterClrMapping/>
  </p:clrMapOvr>
  <mc:AlternateContent xmlns:mc="http://schemas.openxmlformats.org/markup-compatibility/2006">
    <mc:Choice xmlns:p14="http://schemas.microsoft.com/office/powerpoint/2010/main" Requires="p14">
      <p:transition spd="slow" p14:dur="2000" advTm="34859"/>
    </mc:Choice>
    <mc:Fallback>
      <p:transition spd="slow" advTm="34859"/>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4400" dirty="0">
                <a:solidFill>
                  <a:srgbClr val="0066FF"/>
                </a:solidFill>
              </a:rPr>
              <a:t>Survey Methodology </a:t>
            </a:r>
            <a:endParaRPr lang="en-US" dirty="0"/>
          </a:p>
        </p:txBody>
      </p:sp>
      <p:sp>
        <p:nvSpPr>
          <p:cNvPr id="3" name="Content Placeholder 2"/>
          <p:cNvSpPr>
            <a:spLocks noGrp="1"/>
          </p:cNvSpPr>
          <p:nvPr>
            <p:ph idx="1"/>
          </p:nvPr>
        </p:nvSpPr>
        <p:spPr/>
        <p:txBody>
          <a:bodyPr>
            <a:normAutofit/>
          </a:bodyPr>
          <a:lstStyle/>
          <a:p>
            <a:r>
              <a:rPr lang="en-US" sz="3200" dirty="0"/>
              <a:t>WNA sent out an electronic messages to WNA members inviting them to participate in an on-line  “Quick Poll” about Nurse Safety.</a:t>
            </a:r>
          </a:p>
          <a:p>
            <a:r>
              <a:rPr lang="en-US" sz="3200" dirty="0"/>
              <a:t>Other nurses were invited to participate using WNA’s social media sites. </a:t>
            </a:r>
          </a:p>
          <a:p>
            <a:r>
              <a:rPr lang="en-US" sz="3200" dirty="0"/>
              <a:t> Nurses had access to the survey from September 30, 2019 to October 7, 2019.</a:t>
            </a:r>
          </a:p>
        </p:txBody>
      </p:sp>
      <p:pic>
        <p:nvPicPr>
          <p:cNvPr id="4" name="Audio 3">
            <a:hlinkClick r:id="" action="ppaction://media"/>
            <a:extLst>
              <a:ext uri="{FF2B5EF4-FFF2-40B4-BE49-F238E27FC236}">
                <a16:creationId xmlns:a16="http://schemas.microsoft.com/office/drawing/2014/main" id="{48EFECFA-7CA1-4F5C-A08F-F5737F96D00D}"/>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2319862613"/>
      </p:ext>
    </p:extLst>
  </p:cSld>
  <p:clrMapOvr>
    <a:masterClrMapping/>
  </p:clrMapOvr>
  <mc:AlternateContent xmlns:mc="http://schemas.openxmlformats.org/markup-compatibility/2006">
    <mc:Choice xmlns:p14="http://schemas.microsoft.com/office/powerpoint/2010/main" Requires="p14">
      <p:transition spd="slow" p14:dur="2000" advTm="26500"/>
    </mc:Choice>
    <mc:Fallback>
      <p:transition spd="slow" advTm="2650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4"/>
                </p:tgtEl>
              </p:cMediaNode>
            </p:audio>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sz="4400" dirty="0">
                <a:solidFill>
                  <a:srgbClr val="0066FF"/>
                </a:solidFill>
              </a:rPr>
              <a:t>Survey Results</a:t>
            </a:r>
          </a:p>
        </p:txBody>
      </p:sp>
      <p:sp>
        <p:nvSpPr>
          <p:cNvPr id="4" name="Content Placeholder 3"/>
          <p:cNvSpPr>
            <a:spLocks noGrp="1"/>
          </p:cNvSpPr>
          <p:nvPr>
            <p:ph idx="1"/>
          </p:nvPr>
        </p:nvSpPr>
        <p:spPr/>
        <p:txBody>
          <a:bodyPr>
            <a:normAutofit/>
          </a:bodyPr>
          <a:lstStyle/>
          <a:p>
            <a:r>
              <a:rPr lang="en-US" sz="2800" dirty="0"/>
              <a:t>182 nurses completed the survey.</a:t>
            </a:r>
          </a:p>
          <a:p>
            <a:r>
              <a:rPr lang="en-US" sz="2800" dirty="0"/>
              <a:t>Respondents worked in cities throughout Wisconsin.</a:t>
            </a:r>
          </a:p>
          <a:p>
            <a:r>
              <a:rPr lang="en-US" sz="2800" dirty="0"/>
              <a:t>Respondents worked in a variety of settings.</a:t>
            </a:r>
          </a:p>
          <a:p>
            <a:r>
              <a:rPr lang="en-US" sz="2800" dirty="0"/>
              <a:t>Respondents worked shifts that included days, pm and night.</a:t>
            </a:r>
          </a:p>
          <a:p>
            <a:r>
              <a:rPr lang="en-US" sz="2800" dirty="0"/>
              <a:t>Comparisons between geographic regions and reports of safety were also measured. </a:t>
            </a:r>
          </a:p>
        </p:txBody>
      </p:sp>
      <p:pic>
        <p:nvPicPr>
          <p:cNvPr id="2" name="Audio 1">
            <a:hlinkClick r:id="" action="ppaction://media"/>
            <a:extLst>
              <a:ext uri="{FF2B5EF4-FFF2-40B4-BE49-F238E27FC236}">
                <a16:creationId xmlns:a16="http://schemas.microsoft.com/office/drawing/2014/main" id="{9AA80E46-D572-4A2F-BB81-D55406791E02}"/>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1092607369"/>
      </p:ext>
    </p:extLst>
  </p:cSld>
  <p:clrMapOvr>
    <a:masterClrMapping/>
  </p:clrMapOvr>
  <mc:AlternateContent xmlns:mc="http://schemas.openxmlformats.org/markup-compatibility/2006">
    <mc:Choice xmlns:p14="http://schemas.microsoft.com/office/powerpoint/2010/main" Requires="p14">
      <p:transition spd="slow" p14:dur="2000" advTm="60160"/>
    </mc:Choice>
    <mc:Fallback>
      <p:transition spd="slow" advTm="6016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6">
            <a:extLst>
              <a:ext uri="{FF2B5EF4-FFF2-40B4-BE49-F238E27FC236}">
                <a16:creationId xmlns:a16="http://schemas.microsoft.com/office/drawing/2014/main" id="{26E15D5F-B9D6-804E-88DD-324CEE430229}"/>
              </a:ext>
            </a:extLst>
          </p:cNvPr>
          <p:cNvPicPr>
            <a:picLocks noChangeAspect="1"/>
          </p:cNvPicPr>
          <p:nvPr/>
        </p:nvPicPr>
        <p:blipFill>
          <a:blip r:embed="rId4"/>
          <a:stretch>
            <a:fillRect/>
          </a:stretch>
        </p:blipFill>
        <p:spPr>
          <a:xfrm>
            <a:off x="56531" y="0"/>
            <a:ext cx="9030937" cy="6016218"/>
          </a:xfrm>
          <a:prstGeom prst="rect">
            <a:avLst/>
          </a:prstGeom>
        </p:spPr>
      </p:pic>
      <p:pic>
        <p:nvPicPr>
          <p:cNvPr id="2" name="Audio 1">
            <a:hlinkClick r:id="" action="ppaction://media"/>
            <a:extLst>
              <a:ext uri="{FF2B5EF4-FFF2-40B4-BE49-F238E27FC236}">
                <a16:creationId xmlns:a16="http://schemas.microsoft.com/office/drawing/2014/main" id="{01245DD3-2039-4995-BD0D-6E79E1A0E16C}"/>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170061739"/>
      </p:ext>
    </p:extLst>
  </p:cSld>
  <p:clrMapOvr>
    <a:masterClrMapping/>
  </p:clrMapOvr>
  <mc:AlternateContent xmlns:mc="http://schemas.openxmlformats.org/markup-compatibility/2006">
    <mc:Choice xmlns:p14="http://schemas.microsoft.com/office/powerpoint/2010/main" Requires="p14">
      <p:transition spd="slow" p14:dur="2000" advTm="30825"/>
    </mc:Choice>
    <mc:Fallback>
      <p:transition spd="slow" advTm="30825"/>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p:cNvPicPr>
            <a:picLocks noGrp="1"/>
          </p:cNvPicPr>
          <p:nvPr>
            <p:ph idx="1"/>
          </p:nvPr>
        </p:nvPicPr>
        <p:blipFill>
          <a:blip r:embed="rId4" cstate="print">
            <a:extLst>
              <a:ext uri="{28A0092B-C50C-407E-A947-70E740481C1C}">
                <a14:useLocalDpi xmlns:a14="http://schemas.microsoft.com/office/drawing/2010/main" val="0"/>
              </a:ext>
            </a:extLst>
          </a:blip>
          <a:stretch>
            <a:fillRect/>
          </a:stretch>
        </p:blipFill>
        <p:spPr>
          <a:xfrm>
            <a:off x="100584" y="0"/>
            <a:ext cx="8897112" cy="5788152"/>
          </a:xfrm>
          <a:prstGeom prst="rect">
            <a:avLst/>
          </a:prstGeom>
        </p:spPr>
      </p:pic>
      <p:pic>
        <p:nvPicPr>
          <p:cNvPr id="2" name="Audio 1">
            <a:hlinkClick r:id="" action="ppaction://media"/>
            <a:extLst>
              <a:ext uri="{FF2B5EF4-FFF2-40B4-BE49-F238E27FC236}">
                <a16:creationId xmlns:a16="http://schemas.microsoft.com/office/drawing/2014/main" id="{645CCACB-D3A8-4609-8951-F109F0FAC956}"/>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1855567280"/>
      </p:ext>
    </p:extLst>
  </p:cSld>
  <p:clrMapOvr>
    <a:masterClrMapping/>
  </p:clrMapOvr>
  <mc:AlternateContent xmlns:mc="http://schemas.openxmlformats.org/markup-compatibility/2006">
    <mc:Choice xmlns:p14="http://schemas.microsoft.com/office/powerpoint/2010/main" Requires="p14">
      <p:transition spd="slow" p14:dur="2000" advTm="47863"/>
    </mc:Choice>
    <mc:Fallback>
      <p:transition spd="slow" advTm="4786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p:cNvPicPr>
          <p:nvPr>
            <p:ph idx="1"/>
          </p:nvPr>
        </p:nvPicPr>
        <p:blipFill>
          <a:blip r:embed="rId4" cstate="print">
            <a:extLst>
              <a:ext uri="{28A0092B-C50C-407E-A947-70E740481C1C}">
                <a14:useLocalDpi xmlns:a14="http://schemas.microsoft.com/office/drawing/2010/main" val="0"/>
              </a:ext>
            </a:extLst>
          </a:blip>
          <a:stretch>
            <a:fillRect/>
          </a:stretch>
        </p:blipFill>
        <p:spPr>
          <a:xfrm>
            <a:off x="310896" y="64008"/>
            <a:ext cx="8577072" cy="5779008"/>
          </a:xfrm>
          <a:prstGeom prst="rect">
            <a:avLst/>
          </a:prstGeom>
        </p:spPr>
      </p:pic>
      <p:pic>
        <p:nvPicPr>
          <p:cNvPr id="2" name="Audio 1">
            <a:hlinkClick r:id="" action="ppaction://media"/>
            <a:extLst>
              <a:ext uri="{FF2B5EF4-FFF2-40B4-BE49-F238E27FC236}">
                <a16:creationId xmlns:a16="http://schemas.microsoft.com/office/drawing/2014/main" id="{ED22258B-7C32-4BBC-984B-6A757966FE0F}"/>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2016939999"/>
      </p:ext>
    </p:extLst>
  </p:cSld>
  <p:clrMapOvr>
    <a:masterClrMapping/>
  </p:clrMapOvr>
  <mc:AlternateContent xmlns:mc="http://schemas.openxmlformats.org/markup-compatibility/2006">
    <mc:Choice xmlns:p14="http://schemas.microsoft.com/office/powerpoint/2010/main" Requires="p14">
      <p:transition spd="slow" p14:dur="2000" advTm="100809"/>
    </mc:Choice>
    <mc:Fallback>
      <p:transition spd="slow" advTm="100809"/>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000" dirty="0">
                <a:solidFill>
                  <a:srgbClr val="FF0000"/>
                </a:solidFill>
              </a:rPr>
              <a:t>Perceptions of Nurse Safety by Region</a:t>
            </a:r>
            <a:endParaRPr lang="en-US"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2557227369"/>
              </p:ext>
            </p:extLst>
          </p:nvPr>
        </p:nvGraphicFramePr>
        <p:xfrm>
          <a:off x="628650" y="1773238"/>
          <a:ext cx="7886700" cy="3981450"/>
        </p:xfrm>
        <a:graphic>
          <a:graphicData uri="http://schemas.openxmlformats.org/drawingml/2006/chart">
            <c:chart xmlns:c="http://schemas.openxmlformats.org/drawingml/2006/chart" xmlns:r="http://schemas.openxmlformats.org/officeDocument/2006/relationships" r:id="rId4"/>
          </a:graphicData>
        </a:graphic>
      </p:graphicFrame>
      <p:pic>
        <p:nvPicPr>
          <p:cNvPr id="3" name="Audio 2">
            <a:hlinkClick r:id="" action="ppaction://media"/>
            <a:extLst>
              <a:ext uri="{FF2B5EF4-FFF2-40B4-BE49-F238E27FC236}">
                <a16:creationId xmlns:a16="http://schemas.microsoft.com/office/drawing/2014/main" id="{83642CFD-3F25-4297-ACB4-36AA28ADCFE3}"/>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3701884373"/>
      </p:ext>
    </p:extLst>
  </p:cSld>
  <p:clrMapOvr>
    <a:masterClrMapping/>
  </p:clrMapOvr>
  <mc:AlternateContent xmlns:mc="http://schemas.openxmlformats.org/markup-compatibility/2006">
    <mc:Choice xmlns:p14="http://schemas.microsoft.com/office/powerpoint/2010/main" Requires="p14">
      <p:transition spd="slow" p14:dur="2000" advTm="52448"/>
    </mc:Choice>
    <mc:Fallback>
      <p:transition spd="slow" advTm="5244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3"/>
                </p:tgtEl>
              </p:cMediaNode>
            </p:audio>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628650" y="536027"/>
            <a:ext cx="8312150" cy="969579"/>
          </a:xfrm>
        </p:spPr>
        <p:txBody>
          <a:bodyPr>
            <a:noAutofit/>
          </a:bodyPr>
          <a:lstStyle/>
          <a:p>
            <a:pPr algn="ctr"/>
            <a:r>
              <a:rPr lang="en-US" sz="4000" dirty="0">
                <a:solidFill>
                  <a:srgbClr val="FF0000"/>
                </a:solidFill>
              </a:rPr>
              <a:t>Perceptions of Nurse Safety by Region</a:t>
            </a:r>
          </a:p>
        </p:txBody>
      </p:sp>
      <p:graphicFrame>
        <p:nvGraphicFramePr>
          <p:cNvPr id="5" name="Content Placeholder 4"/>
          <p:cNvGraphicFramePr>
            <a:graphicFrameLocks noGrp="1"/>
          </p:cNvGraphicFramePr>
          <p:nvPr>
            <p:ph idx="1"/>
            <p:extLst>
              <p:ext uri="{D42A27DB-BD31-4B8C-83A1-F6EECF244321}">
                <p14:modId xmlns:p14="http://schemas.microsoft.com/office/powerpoint/2010/main" val="905798649"/>
              </p:ext>
            </p:extLst>
          </p:nvPr>
        </p:nvGraphicFramePr>
        <p:xfrm>
          <a:off x="628650" y="1773238"/>
          <a:ext cx="7886700" cy="3981450"/>
        </p:xfrm>
        <a:graphic>
          <a:graphicData uri="http://schemas.openxmlformats.org/drawingml/2006/chart">
            <c:chart xmlns:c="http://schemas.openxmlformats.org/drawingml/2006/chart" xmlns:r="http://schemas.openxmlformats.org/officeDocument/2006/relationships" r:id="rId4"/>
          </a:graphicData>
        </a:graphic>
      </p:graphicFrame>
      <p:pic>
        <p:nvPicPr>
          <p:cNvPr id="2" name="Audio 1">
            <a:hlinkClick r:id="" action="ppaction://media"/>
            <a:extLst>
              <a:ext uri="{FF2B5EF4-FFF2-40B4-BE49-F238E27FC236}">
                <a16:creationId xmlns:a16="http://schemas.microsoft.com/office/drawing/2014/main" id="{5F8BCBD7-1BEE-452F-8888-4A9E745D9554}"/>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2434366649"/>
      </p:ext>
    </p:extLst>
  </p:cSld>
  <p:clrMapOvr>
    <a:masterClrMapping/>
  </p:clrMapOvr>
  <mc:AlternateContent xmlns:mc="http://schemas.openxmlformats.org/markup-compatibility/2006">
    <mc:Choice xmlns:p14="http://schemas.microsoft.com/office/powerpoint/2010/main" Requires="p14">
      <p:transition spd="slow" p14:dur="2000" advTm="42115"/>
    </mc:Choice>
    <mc:Fallback>
      <p:transition spd="slow" advTm="42115"/>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536027"/>
            <a:ext cx="7016750" cy="969579"/>
          </a:xfrm>
        </p:spPr>
        <p:txBody>
          <a:bodyPr>
            <a:noAutofit/>
          </a:bodyPr>
          <a:lstStyle/>
          <a:p>
            <a:pPr algn="ctr"/>
            <a:r>
              <a:rPr lang="en-US" sz="4000" dirty="0">
                <a:solidFill>
                  <a:srgbClr val="FF0000"/>
                </a:solidFill>
              </a:rPr>
              <a:t>Perceptions of Nurse Safety by Region</a:t>
            </a:r>
            <a:endParaRPr lang="en-US" sz="4000"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2673798247"/>
              </p:ext>
            </p:extLst>
          </p:nvPr>
        </p:nvGraphicFramePr>
        <p:xfrm>
          <a:off x="628650" y="1773238"/>
          <a:ext cx="7886700" cy="3981450"/>
        </p:xfrm>
        <a:graphic>
          <a:graphicData uri="http://schemas.openxmlformats.org/drawingml/2006/chart">
            <c:chart xmlns:c="http://schemas.openxmlformats.org/drawingml/2006/chart" xmlns:r="http://schemas.openxmlformats.org/officeDocument/2006/relationships" r:id="rId4"/>
          </a:graphicData>
        </a:graphic>
      </p:graphicFrame>
      <p:pic>
        <p:nvPicPr>
          <p:cNvPr id="3" name="Audio 2">
            <a:hlinkClick r:id="" action="ppaction://media"/>
            <a:extLst>
              <a:ext uri="{FF2B5EF4-FFF2-40B4-BE49-F238E27FC236}">
                <a16:creationId xmlns:a16="http://schemas.microsoft.com/office/drawing/2014/main" id="{A81E604A-0821-40C4-9147-F52D7C9AD711}"/>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1200671321"/>
      </p:ext>
    </p:extLst>
  </p:cSld>
  <p:clrMapOvr>
    <a:masterClrMapping/>
  </p:clrMapOvr>
  <mc:AlternateContent xmlns:mc="http://schemas.openxmlformats.org/markup-compatibility/2006">
    <mc:Choice xmlns:p14="http://schemas.microsoft.com/office/powerpoint/2010/main" Requires="p14">
      <p:transition spd="slow" p14:dur="2000" advTm="29240"/>
    </mc:Choice>
    <mc:Fallback>
      <p:transition spd="slow" advTm="2924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3"/>
                </p:tgtEl>
              </p:cMediaNode>
            </p:audio>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6334" y="536027"/>
            <a:ext cx="5655150" cy="969579"/>
          </a:xfrm>
        </p:spPr>
        <p:txBody>
          <a:bodyPr>
            <a:noAutofit/>
          </a:bodyPr>
          <a:lstStyle/>
          <a:p>
            <a:pPr algn="ctr"/>
            <a:r>
              <a:rPr lang="en-US" sz="4000" dirty="0">
                <a:solidFill>
                  <a:srgbClr val="FF0000"/>
                </a:solidFill>
              </a:rPr>
              <a:t>Perceptions of Nurse Safety by Region</a:t>
            </a:r>
            <a:endParaRPr lang="en-US" sz="4000"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58430954"/>
              </p:ext>
            </p:extLst>
          </p:nvPr>
        </p:nvGraphicFramePr>
        <p:xfrm>
          <a:off x="628650" y="1773238"/>
          <a:ext cx="7886700" cy="3981450"/>
        </p:xfrm>
        <a:graphic>
          <a:graphicData uri="http://schemas.openxmlformats.org/drawingml/2006/chart">
            <c:chart xmlns:c="http://schemas.openxmlformats.org/drawingml/2006/chart" xmlns:r="http://schemas.openxmlformats.org/officeDocument/2006/relationships" r:id="rId5"/>
          </a:graphicData>
        </a:graphic>
      </p:graphicFrame>
      <p:pic>
        <p:nvPicPr>
          <p:cNvPr id="3" name="Audio 2">
            <a:hlinkClick r:id="" action="ppaction://media"/>
            <a:extLst>
              <a:ext uri="{FF2B5EF4-FFF2-40B4-BE49-F238E27FC236}">
                <a16:creationId xmlns:a16="http://schemas.microsoft.com/office/drawing/2014/main" id="{8F2F9557-32A2-44DF-8195-917E66595946}"/>
              </a:ext>
            </a:extLst>
          </p:cNvPr>
          <p:cNvPicPr>
            <a:picLocks noChangeAspect="1"/>
          </p:cNvPicPr>
          <p:nvPr>
            <a:audioFile r:link="rId2"/>
            <p:extLst>
              <p:ext uri="{DAA4B4D4-6D71-4841-9C94-3DE7FCFB9230}">
                <p14:media xmlns:p14="http://schemas.microsoft.com/office/powerpoint/2010/main" r:embed="rId1"/>
              </p:ext>
            </p:extLst>
          </p:nvPr>
        </p:nvPicPr>
        <p:blipFill>
          <a:blip r:embed="rId6"/>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2501483635"/>
      </p:ext>
    </p:extLst>
  </p:cSld>
  <p:clrMapOvr>
    <a:masterClrMapping/>
  </p:clrMapOvr>
  <mc:AlternateContent xmlns:mc="http://schemas.openxmlformats.org/markup-compatibility/2006">
    <mc:Choice xmlns:p14="http://schemas.microsoft.com/office/powerpoint/2010/main" Requires="p14">
      <p:transition spd="slow" p14:dur="2000" advTm="34746"/>
    </mc:Choice>
    <mc:Fallback>
      <p:transition spd="slow" advTm="34746"/>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3"/>
                </p:tgtEl>
              </p:cMediaNode>
            </p:audio>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000" dirty="0">
                <a:solidFill>
                  <a:srgbClr val="FF0000"/>
                </a:solidFill>
              </a:rPr>
              <a:t>Perceptions of Nurse Safety by Region</a:t>
            </a:r>
            <a:endParaRPr lang="en-US"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4895922"/>
              </p:ext>
            </p:extLst>
          </p:nvPr>
        </p:nvGraphicFramePr>
        <p:xfrm>
          <a:off x="628650" y="1773238"/>
          <a:ext cx="7886700" cy="3981450"/>
        </p:xfrm>
        <a:graphic>
          <a:graphicData uri="http://schemas.openxmlformats.org/drawingml/2006/chart">
            <c:chart xmlns:c="http://schemas.openxmlformats.org/drawingml/2006/chart" xmlns:r="http://schemas.openxmlformats.org/officeDocument/2006/relationships" r:id="rId4"/>
          </a:graphicData>
        </a:graphic>
      </p:graphicFrame>
      <p:pic>
        <p:nvPicPr>
          <p:cNvPr id="3" name="Audio 2">
            <a:hlinkClick r:id="" action="ppaction://media"/>
            <a:extLst>
              <a:ext uri="{FF2B5EF4-FFF2-40B4-BE49-F238E27FC236}">
                <a16:creationId xmlns:a16="http://schemas.microsoft.com/office/drawing/2014/main" id="{493F40A8-24C1-4B95-9CF3-052BF8CFB2B5}"/>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2019850057"/>
      </p:ext>
    </p:extLst>
  </p:cSld>
  <p:clrMapOvr>
    <a:masterClrMapping/>
  </p:clrMapOvr>
  <mc:AlternateContent xmlns:mc="http://schemas.openxmlformats.org/markup-compatibility/2006">
    <mc:Choice xmlns:p14="http://schemas.microsoft.com/office/powerpoint/2010/main" Requires="p14">
      <p:transition spd="slow" p14:dur="2000" advTm="26190"/>
    </mc:Choice>
    <mc:Fallback>
      <p:transition spd="slow" advTm="2619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3"/>
                </p:tgtEl>
              </p:cMediaNode>
            </p:audio>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3600" dirty="0">
                <a:solidFill>
                  <a:srgbClr val="FF0000"/>
                </a:solidFill>
              </a:rPr>
              <a:t>Perceptions of Nurse Safety by Region</a:t>
            </a:r>
            <a:endParaRPr lang="en-US"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575975121"/>
              </p:ext>
            </p:extLst>
          </p:nvPr>
        </p:nvGraphicFramePr>
        <p:xfrm>
          <a:off x="628650" y="1773238"/>
          <a:ext cx="7886700" cy="3981450"/>
        </p:xfrm>
        <a:graphic>
          <a:graphicData uri="http://schemas.openxmlformats.org/drawingml/2006/chart">
            <c:chart xmlns:c="http://schemas.openxmlformats.org/drawingml/2006/chart" xmlns:r="http://schemas.openxmlformats.org/officeDocument/2006/relationships" r:id="rId4"/>
          </a:graphicData>
        </a:graphic>
      </p:graphicFrame>
      <p:pic>
        <p:nvPicPr>
          <p:cNvPr id="3" name="Audio 2">
            <a:hlinkClick r:id="" action="ppaction://media"/>
            <a:extLst>
              <a:ext uri="{FF2B5EF4-FFF2-40B4-BE49-F238E27FC236}">
                <a16:creationId xmlns:a16="http://schemas.microsoft.com/office/drawing/2014/main" id="{0EE6881E-9303-40A4-AEBD-EC0585544A38}"/>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970728689"/>
      </p:ext>
    </p:extLst>
  </p:cSld>
  <p:clrMapOvr>
    <a:masterClrMapping/>
  </p:clrMapOvr>
  <mc:AlternateContent xmlns:mc="http://schemas.openxmlformats.org/markup-compatibility/2006">
    <mc:Choice xmlns:p14="http://schemas.microsoft.com/office/powerpoint/2010/main" Requires="p14">
      <p:transition spd="slow" p14:dur="2000" advTm="17380"/>
    </mc:Choice>
    <mc:Fallback>
      <p:transition spd="slow" advTm="1738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3"/>
                </p:tgtEl>
              </p:cMediaNode>
            </p:audio>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400" dirty="0">
                <a:solidFill>
                  <a:srgbClr val="0066FF"/>
                </a:solidFill>
              </a:rPr>
              <a:t>Comments</a:t>
            </a:r>
          </a:p>
        </p:txBody>
      </p:sp>
      <p:sp>
        <p:nvSpPr>
          <p:cNvPr id="3" name="Content Placeholder 2"/>
          <p:cNvSpPr>
            <a:spLocks noGrp="1"/>
          </p:cNvSpPr>
          <p:nvPr>
            <p:ph idx="1"/>
          </p:nvPr>
        </p:nvSpPr>
        <p:spPr>
          <a:xfrm>
            <a:off x="457200" y="1837944"/>
            <a:ext cx="8183880" cy="3916471"/>
          </a:xfrm>
        </p:spPr>
        <p:txBody>
          <a:bodyPr>
            <a:noAutofit/>
          </a:bodyPr>
          <a:lstStyle/>
          <a:p>
            <a:r>
              <a:rPr lang="en-US" sz="2700" dirty="0"/>
              <a:t>“</a:t>
            </a:r>
            <a:r>
              <a:rPr lang="en-US" sz="2600" dirty="0"/>
              <a:t>I feel the public can come and go too easily the places I can go, I don’t always feel safe”</a:t>
            </a:r>
          </a:p>
          <a:p>
            <a:r>
              <a:rPr lang="en-US" sz="2600" dirty="0"/>
              <a:t>“Lighting is always an issue”</a:t>
            </a:r>
          </a:p>
          <a:p>
            <a:r>
              <a:rPr lang="en-US" sz="2600" dirty="0"/>
              <a:t>“scared that if something were to happen, no one would find me until it is too late. I also have to park really far away in uncovered parking which is challenging when I get out of work and it is dark out or dark when I get to work”</a:t>
            </a:r>
          </a:p>
        </p:txBody>
      </p:sp>
      <p:pic>
        <p:nvPicPr>
          <p:cNvPr id="4" name="Audio 3">
            <a:hlinkClick r:id="" action="ppaction://media"/>
            <a:extLst>
              <a:ext uri="{FF2B5EF4-FFF2-40B4-BE49-F238E27FC236}">
                <a16:creationId xmlns:a16="http://schemas.microsoft.com/office/drawing/2014/main" id="{16CF7E8E-19FE-4FCE-84EB-42947A266BD3}"/>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3152928178"/>
      </p:ext>
    </p:extLst>
  </p:cSld>
  <p:clrMapOvr>
    <a:masterClrMapping/>
  </p:clrMapOvr>
  <mc:AlternateContent xmlns:mc="http://schemas.openxmlformats.org/markup-compatibility/2006">
    <mc:Choice xmlns:p14="http://schemas.microsoft.com/office/powerpoint/2010/main" Requires="p14">
      <p:transition spd="slow" p14:dur="2000" advTm="43650"/>
    </mc:Choice>
    <mc:Fallback>
      <p:transition spd="slow" advTm="4365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4"/>
                </p:tgtEl>
              </p:cMediaNode>
            </p:audio>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4400" dirty="0">
                <a:solidFill>
                  <a:srgbClr val="0066FF"/>
                </a:solidFill>
              </a:rPr>
              <a:t>Comments</a:t>
            </a:r>
            <a:endParaRPr lang="en-US" dirty="0"/>
          </a:p>
        </p:txBody>
      </p:sp>
      <p:sp>
        <p:nvSpPr>
          <p:cNvPr id="3" name="Content Placeholder 2"/>
          <p:cNvSpPr>
            <a:spLocks noGrp="1"/>
          </p:cNvSpPr>
          <p:nvPr>
            <p:ph idx="1"/>
          </p:nvPr>
        </p:nvSpPr>
        <p:spPr>
          <a:xfrm>
            <a:off x="82296" y="1581912"/>
            <a:ext cx="8942832" cy="4261104"/>
          </a:xfrm>
        </p:spPr>
        <p:txBody>
          <a:bodyPr>
            <a:normAutofit/>
          </a:bodyPr>
          <a:lstStyle/>
          <a:p>
            <a:r>
              <a:rPr lang="en-US" sz="2800" dirty="0"/>
              <a:t>“I really think that it would be beneficial for organizations to be more proactive on keeping nurses safe than reactive. I have always ensured that my family knows when to expect me and basic self-defense.”</a:t>
            </a:r>
          </a:p>
          <a:p>
            <a:r>
              <a:rPr lang="en-US" sz="2800" dirty="0"/>
              <a:t>“In general, I have worked in many hospitals on many shifts in some terrible neighborhoods. I feel more unsafe today as a nurse than in the past because the public no longer respects the nurse or does anything to protect us.”</a:t>
            </a:r>
          </a:p>
          <a:p>
            <a:endParaRPr lang="en-US" sz="2800" dirty="0"/>
          </a:p>
          <a:p>
            <a:endParaRPr lang="en-US" dirty="0"/>
          </a:p>
        </p:txBody>
      </p:sp>
      <p:pic>
        <p:nvPicPr>
          <p:cNvPr id="4" name="Audio 3">
            <a:hlinkClick r:id="" action="ppaction://media"/>
            <a:extLst>
              <a:ext uri="{FF2B5EF4-FFF2-40B4-BE49-F238E27FC236}">
                <a16:creationId xmlns:a16="http://schemas.microsoft.com/office/drawing/2014/main" id="{8AEE319E-4A1E-4C7B-A242-967A38D79AC4}"/>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938270486"/>
      </p:ext>
    </p:extLst>
  </p:cSld>
  <p:clrMapOvr>
    <a:masterClrMapping/>
  </p:clrMapOvr>
  <mc:AlternateContent xmlns:mc="http://schemas.openxmlformats.org/markup-compatibility/2006">
    <mc:Choice xmlns:p14="http://schemas.microsoft.com/office/powerpoint/2010/main" Requires="p14">
      <p:transition spd="slow" p14:dur="2000" advTm="35153"/>
    </mc:Choice>
    <mc:Fallback>
      <p:transition spd="slow" advTm="3515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4"/>
                </p:tgtEl>
              </p:cMediaNode>
            </p:audio>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400" dirty="0">
                <a:solidFill>
                  <a:srgbClr val="0066FF"/>
                </a:solidFill>
              </a:rPr>
              <a:t>Comments</a:t>
            </a:r>
            <a:endParaRPr lang="en-US" sz="4400" dirty="0"/>
          </a:p>
        </p:txBody>
      </p:sp>
      <p:sp>
        <p:nvSpPr>
          <p:cNvPr id="3" name="Content Placeholder 2"/>
          <p:cNvSpPr>
            <a:spLocks noGrp="1"/>
          </p:cNvSpPr>
          <p:nvPr>
            <p:ph idx="1"/>
          </p:nvPr>
        </p:nvSpPr>
        <p:spPr/>
        <p:txBody>
          <a:bodyPr>
            <a:normAutofit lnSpcReduction="10000"/>
          </a:bodyPr>
          <a:lstStyle/>
          <a:p>
            <a:pPr marL="0" indent="0">
              <a:buNone/>
            </a:pPr>
            <a:endParaRPr lang="en-US" dirty="0"/>
          </a:p>
          <a:p>
            <a:r>
              <a:rPr lang="en-US" sz="2800" dirty="0"/>
              <a:t>“I park in a parking structure and overall, I feel fairly safe. However, in thinking of how our structure is set up, the emergency alert areas are a pretty good distance from where I normally park. If being attacked in the structure, you would have to be able to get away from your attacker to run to the emergency alert system, That doesn’t seem very plausible and I rarely see any security officers patrolling the structures.”</a:t>
            </a:r>
          </a:p>
          <a:p>
            <a:endParaRPr lang="en-US" dirty="0"/>
          </a:p>
        </p:txBody>
      </p:sp>
      <p:pic>
        <p:nvPicPr>
          <p:cNvPr id="4" name="Audio 3">
            <a:hlinkClick r:id="" action="ppaction://media"/>
            <a:extLst>
              <a:ext uri="{FF2B5EF4-FFF2-40B4-BE49-F238E27FC236}">
                <a16:creationId xmlns:a16="http://schemas.microsoft.com/office/drawing/2014/main" id="{10F8052B-D9FF-49F7-8A9E-0DB20D696BAF}"/>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2687423987"/>
      </p:ext>
    </p:extLst>
  </p:cSld>
  <p:clrMapOvr>
    <a:masterClrMapping/>
  </p:clrMapOvr>
  <mc:AlternateContent xmlns:mc="http://schemas.openxmlformats.org/markup-compatibility/2006">
    <mc:Choice xmlns:p14="http://schemas.microsoft.com/office/powerpoint/2010/main" Requires="p14">
      <p:transition spd="slow" p14:dur="2000" advTm="31758"/>
    </mc:Choice>
    <mc:Fallback>
      <p:transition spd="slow" advTm="3175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4"/>
                </p:tgtEl>
              </p:cMediaNode>
            </p:audio>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US" sz="2800" dirty="0"/>
              <a:t>For more information go to wisconsinnurses.org</a:t>
            </a:r>
            <a:br>
              <a:rPr lang="en-US" sz="2800" dirty="0"/>
            </a:br>
            <a:r>
              <a:rPr lang="en-US" sz="2800" dirty="0"/>
              <a:t>or info@wisconsinnurses.org</a:t>
            </a:r>
          </a:p>
        </p:txBody>
      </p:sp>
      <p:pic>
        <p:nvPicPr>
          <p:cNvPr id="2" name="Audio 1">
            <a:hlinkClick r:id="" action="ppaction://media"/>
            <a:extLst>
              <a:ext uri="{FF2B5EF4-FFF2-40B4-BE49-F238E27FC236}">
                <a16:creationId xmlns:a16="http://schemas.microsoft.com/office/drawing/2014/main" id="{85BEA3B6-F14B-4C9C-845C-4F4919F379E5}"/>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8504238" y="6218238"/>
            <a:ext cx="487362" cy="487362"/>
          </a:xfrm>
          <a:prstGeom prst="rect">
            <a:avLst/>
          </a:prstGeom>
        </p:spPr>
      </p:pic>
    </p:spTree>
    <p:extLst>
      <p:ext uri="{BB962C8B-B14F-4D97-AF65-F5344CB8AC3E}">
        <p14:creationId xmlns:p14="http://schemas.microsoft.com/office/powerpoint/2010/main" val="2961549212"/>
      </p:ext>
    </p:extLst>
  </p:cSld>
  <p:clrMapOvr>
    <a:masterClrMapping/>
  </p:clrMapOvr>
  <mc:AlternateContent xmlns:mc="http://schemas.openxmlformats.org/markup-compatibility/2006">
    <mc:Choice xmlns:p14="http://schemas.microsoft.com/office/powerpoint/2010/main" Requires="p14">
      <p:transition spd="slow" p14:dur="2000" advTm="30325"/>
    </mc:Choice>
    <mc:Fallback>
      <p:transition spd="slow" advTm="30325"/>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theme/theme1.xml><?xml version="1.0" encoding="utf-8"?>
<a:theme xmlns:a="http://schemas.openxmlformats.org/drawingml/2006/main" name="Office Theme">
  <a:themeElements>
    <a:clrScheme name="Office Them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Them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Office Theme</Template>
  <TotalTime>279</TotalTime>
  <Words>724</Words>
  <Application>Microsoft Office PowerPoint</Application>
  <PresentationFormat>On-screen Show (4:3)</PresentationFormat>
  <Paragraphs>78</Paragraphs>
  <Slides>18</Slides>
  <Notes>1</Notes>
  <HiddenSlides>0</HiddenSlides>
  <MMClips>18</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18</vt:i4>
      </vt:variant>
    </vt:vector>
  </HeadingPairs>
  <TitlesOfParts>
    <vt:vector size="21" baseType="lpstr">
      <vt:lpstr>Arial</vt:lpstr>
      <vt:lpstr>Calibri</vt:lpstr>
      <vt:lpstr>Office Theme</vt:lpstr>
      <vt:lpstr>Results of WNA Quick Poll – Nurse Safety Coming and Leaving Work</vt:lpstr>
      <vt:lpstr>Background</vt:lpstr>
      <vt:lpstr>Survey Methodology </vt:lpstr>
      <vt:lpstr>Survey Methodology </vt:lpstr>
      <vt:lpstr>Survey Results</vt:lpstr>
      <vt:lpstr>PowerPoint Presentation</vt:lpstr>
      <vt:lpstr>PowerPoint Presentation</vt:lpstr>
      <vt:lpstr>PowerPoint Presentation</vt:lpstr>
      <vt:lpstr>Perceptions of Nurse Safety by Region</vt:lpstr>
      <vt:lpstr>Perceptions of Nurse Safety by Region</vt:lpstr>
      <vt:lpstr>Perceptions of Nurse Safety by Region</vt:lpstr>
      <vt:lpstr>Perceptions of Nurse Safety by Region</vt:lpstr>
      <vt:lpstr>Perceptions of Nurse Safety by Region</vt:lpstr>
      <vt:lpstr>Perceptions of Nurse Safety by Region</vt:lpstr>
      <vt:lpstr>Comments</vt:lpstr>
      <vt:lpstr>Comments</vt:lpstr>
      <vt:lpstr>Comments</vt:lpstr>
      <vt:lpstr>For more information go to wisconsinnurses.org or info@wisconsinnurses.org</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VanZoeren, Eliza</dc:creator>
  <cp:lastModifiedBy>Gina Dennik-Champion</cp:lastModifiedBy>
  <cp:revision>69</cp:revision>
  <dcterms:created xsi:type="dcterms:W3CDTF">2016-06-21T16:49:40Z</dcterms:created>
  <dcterms:modified xsi:type="dcterms:W3CDTF">2019-11-05T16:45:25Z</dcterms:modified>
</cp:coreProperties>
</file>